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64"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Calibri" panose="020F0502020204030204" pitchFamily="34" charset="0"/>
      <p:regular r:id="rId19"/>
      <p:bold r:id="rId20"/>
      <p:italic r:id="rId21"/>
      <p:boldItalic r:id="rId22"/>
    </p:embeddedFont>
    <p:embeddedFont>
      <p:font typeface="Calibri Light" panose="020F0302020204030204" pitchFamily="34" charset="0"/>
      <p:regular r:id="rId23"/>
      <p:italic r:id="rId24"/>
    </p:embeddedFont>
    <p:embeddedFont>
      <p:font typeface="Fira Sans Light" panose="020B0403050000020004" pitchFamily="34" charset="0"/>
      <p:regular r:id="rId25"/>
    </p:embeddedFont>
    <p:embeddedFont>
      <p:font typeface="Fira Sans Light Bold" panose="020B0604020202020204" charset="0"/>
      <p:regular r:id="rId2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3238" cy="10284321"/>
          </a:xfrm>
          <a:prstGeom prst="rect">
            <a:avLst/>
          </a:prstGeom>
        </p:spPr>
      </p:pic>
      <p:sp>
        <p:nvSpPr>
          <p:cNvPr id="2" name="Title 1"/>
          <p:cNvSpPr>
            <a:spLocks noGrp="1"/>
          </p:cNvSpPr>
          <p:nvPr>
            <p:ph type="ctrTitle"/>
          </p:nvPr>
        </p:nvSpPr>
        <p:spPr>
          <a:xfrm>
            <a:off x="5943599" y="2946401"/>
            <a:ext cx="10796589" cy="3632196"/>
          </a:xfrm>
        </p:spPr>
        <p:txBody>
          <a:bodyPr anchor="b">
            <a:normAutofit/>
          </a:bodyPr>
          <a:lstStyle>
            <a:lvl1pPr algn="r">
              <a:defRPr sz="7200">
                <a:effectLst/>
              </a:defRPr>
            </a:lvl1pPr>
          </a:lstStyle>
          <a:p>
            <a:r>
              <a:rPr lang="en-US"/>
              <a:t>Click to edit Master title style</a:t>
            </a:r>
            <a:endParaRPr lang="en-US" dirty="0"/>
          </a:p>
        </p:txBody>
      </p:sp>
      <p:sp>
        <p:nvSpPr>
          <p:cNvPr id="3" name="Subtitle 2"/>
          <p:cNvSpPr>
            <a:spLocks noGrp="1"/>
          </p:cNvSpPr>
          <p:nvPr>
            <p:ph type="subTitle" idx="1"/>
          </p:nvPr>
        </p:nvSpPr>
        <p:spPr>
          <a:xfrm>
            <a:off x="5943599" y="6578599"/>
            <a:ext cx="10796589" cy="2108201"/>
          </a:xfrm>
        </p:spPr>
        <p:txBody>
          <a:bodyPr anchor="t">
            <a:normAutofit/>
          </a:bodyPr>
          <a:lstStyle>
            <a:lvl1pPr marL="0" indent="0" algn="r">
              <a:buNone/>
              <a:defRPr sz="2700" cap="all">
                <a:solidFill>
                  <a:schemeClr val="tx1"/>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13398837" y="8805863"/>
            <a:ext cx="2400300" cy="566738"/>
          </a:xfrm>
        </p:spPr>
        <p:txBody>
          <a:bodyPr/>
          <a:lstStyle/>
          <a:p>
            <a:fld id="{1D8BD707-D9CF-40AE-B4C6-C98DA3205C09}" type="datetimeFigureOut">
              <a:rPr lang="en-US" smtClean="0"/>
              <a:pPr/>
              <a:t>4/12/2023</a:t>
            </a:fld>
            <a:endParaRPr lang="en-US"/>
          </a:p>
        </p:txBody>
      </p:sp>
      <p:sp>
        <p:nvSpPr>
          <p:cNvPr id="5" name="Footer Placeholder 4"/>
          <p:cNvSpPr>
            <a:spLocks noGrp="1"/>
          </p:cNvSpPr>
          <p:nvPr>
            <p:ph type="ftr" sz="quarter" idx="11"/>
          </p:nvPr>
        </p:nvSpPr>
        <p:spPr>
          <a:xfrm>
            <a:off x="5943599" y="8805863"/>
            <a:ext cx="7340937" cy="566738"/>
          </a:xfrm>
        </p:spPr>
        <p:txBody>
          <a:bodyPr/>
          <a:lstStyle/>
          <a:p>
            <a:endParaRPr lang="en-US"/>
          </a:p>
        </p:txBody>
      </p:sp>
      <p:sp>
        <p:nvSpPr>
          <p:cNvPr id="6" name="Slide Number Placeholder 5"/>
          <p:cNvSpPr>
            <a:spLocks noGrp="1"/>
          </p:cNvSpPr>
          <p:nvPr>
            <p:ph type="sldNum" sz="quarter" idx="12"/>
          </p:nvPr>
        </p:nvSpPr>
        <p:spPr>
          <a:xfrm>
            <a:off x="15913438" y="8805863"/>
            <a:ext cx="826751" cy="56673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2783896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3238" cy="10284321"/>
          </a:xfrm>
          <a:prstGeom prst="rect">
            <a:avLst/>
          </a:prstGeom>
        </p:spPr>
      </p:pic>
      <p:sp>
        <p:nvSpPr>
          <p:cNvPr id="2" name="Title 1"/>
          <p:cNvSpPr>
            <a:spLocks noGrp="1"/>
          </p:cNvSpPr>
          <p:nvPr>
            <p:ph type="title"/>
          </p:nvPr>
        </p:nvSpPr>
        <p:spPr>
          <a:xfrm>
            <a:off x="1028701" y="7099298"/>
            <a:ext cx="15197141" cy="85010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057401" y="1398168"/>
            <a:ext cx="13139741" cy="474746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28701" y="7949405"/>
            <a:ext cx="15197141" cy="740568"/>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60087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3238" cy="10284321"/>
          </a:xfrm>
          <a:prstGeom prst="rect">
            <a:avLst/>
          </a:prstGeom>
        </p:spPr>
      </p:pic>
      <p:sp>
        <p:nvSpPr>
          <p:cNvPr id="2" name="Title 1"/>
          <p:cNvSpPr>
            <a:spLocks noGrp="1"/>
          </p:cNvSpPr>
          <p:nvPr>
            <p:ph type="title"/>
          </p:nvPr>
        </p:nvSpPr>
        <p:spPr>
          <a:xfrm>
            <a:off x="1028702" y="914402"/>
            <a:ext cx="15197141" cy="4686299"/>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028700" y="6515100"/>
            <a:ext cx="15197142" cy="2171700"/>
          </a:xfrm>
        </p:spPr>
        <p:txBody>
          <a:bodyPr anchor="ctr">
            <a:normAutofit/>
          </a:bodyPr>
          <a:lstStyle>
            <a:lvl1pPr marL="0" indent="0" algn="l">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29946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3238" cy="10284321"/>
          </a:xfrm>
          <a:prstGeom prst="rect">
            <a:avLst/>
          </a:prstGeom>
        </p:spPr>
      </p:pic>
      <p:sp>
        <p:nvSpPr>
          <p:cNvPr id="13" name="TextBox 12"/>
          <p:cNvSpPr txBox="1"/>
          <p:nvPr/>
        </p:nvSpPr>
        <p:spPr>
          <a:xfrm>
            <a:off x="15356801" y="4114800"/>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p>
        </p:txBody>
      </p:sp>
      <p:sp>
        <p:nvSpPr>
          <p:cNvPr id="14" name="TextBox 13"/>
          <p:cNvSpPr txBox="1"/>
          <p:nvPr/>
        </p:nvSpPr>
        <p:spPr>
          <a:xfrm>
            <a:off x="732413" y="1235006"/>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p>
        </p:txBody>
      </p:sp>
      <p:sp>
        <p:nvSpPr>
          <p:cNvPr id="16" name="Title 1"/>
          <p:cNvSpPr>
            <a:spLocks noGrp="1"/>
          </p:cNvSpPr>
          <p:nvPr>
            <p:ph type="title"/>
          </p:nvPr>
        </p:nvSpPr>
        <p:spPr>
          <a:xfrm>
            <a:off x="1488401" y="914402"/>
            <a:ext cx="14325599" cy="4114799"/>
          </a:xfrm>
        </p:spPr>
        <p:txBody>
          <a:bodyPr anchor="ctr">
            <a:normAutofit/>
          </a:bodyPr>
          <a:lstStyle>
            <a:lvl1pPr algn="l">
              <a:defRPr sz="48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46813" y="5029200"/>
            <a:ext cx="14008776" cy="571500"/>
          </a:xfrm>
        </p:spPr>
        <p:txBody>
          <a:bodyPr anchor="ctr"/>
          <a:lstStyle>
            <a:lvl1pPr marL="0" indent="0">
              <a:buFontTx/>
              <a:buNone/>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31198" y="6515100"/>
            <a:ext cx="15228551" cy="2171700"/>
          </a:xfrm>
        </p:spPr>
        <p:txBody>
          <a:bodyPr anchor="ctr">
            <a:normAutofit/>
          </a:bodyPr>
          <a:lstStyle>
            <a:lvl1pPr marL="0" indent="0" algn="l">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684525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3238" cy="10284321"/>
          </a:xfrm>
          <a:prstGeom prst="rect">
            <a:avLst/>
          </a:prstGeom>
        </p:spPr>
      </p:pic>
      <p:sp>
        <p:nvSpPr>
          <p:cNvPr id="2" name="Title 1"/>
          <p:cNvSpPr>
            <a:spLocks noGrp="1"/>
          </p:cNvSpPr>
          <p:nvPr>
            <p:ph type="title"/>
          </p:nvPr>
        </p:nvSpPr>
        <p:spPr>
          <a:xfrm>
            <a:off x="1028704" y="4962872"/>
            <a:ext cx="15197138" cy="2203200"/>
          </a:xfrm>
        </p:spPr>
        <p:txBody>
          <a:bodyPr anchor="b">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028702" y="7166072"/>
            <a:ext cx="15197139" cy="1290600"/>
          </a:xfrm>
        </p:spPr>
        <p:txBody>
          <a:bodyPr anchor="t">
            <a:normAutofit/>
          </a:bodyPr>
          <a:lstStyle>
            <a:lvl1pPr marL="0" indent="0" algn="l">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257580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3238" cy="10284321"/>
          </a:xfrm>
          <a:prstGeom prst="rect">
            <a:avLst/>
          </a:prstGeom>
        </p:spPr>
      </p:pic>
      <p:sp>
        <p:nvSpPr>
          <p:cNvPr id="13" name="TextBox 12"/>
          <p:cNvSpPr txBox="1"/>
          <p:nvPr/>
        </p:nvSpPr>
        <p:spPr>
          <a:xfrm>
            <a:off x="15356801" y="4114800"/>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p>
        </p:txBody>
      </p:sp>
      <p:sp>
        <p:nvSpPr>
          <p:cNvPr id="14" name="TextBox 13"/>
          <p:cNvSpPr txBox="1"/>
          <p:nvPr/>
        </p:nvSpPr>
        <p:spPr>
          <a:xfrm>
            <a:off x="732413" y="1235006"/>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p>
        </p:txBody>
      </p:sp>
      <p:sp>
        <p:nvSpPr>
          <p:cNvPr id="16" name="Title 1"/>
          <p:cNvSpPr>
            <a:spLocks noGrp="1"/>
          </p:cNvSpPr>
          <p:nvPr>
            <p:ph type="title"/>
          </p:nvPr>
        </p:nvSpPr>
        <p:spPr>
          <a:xfrm>
            <a:off x="1488401" y="914402"/>
            <a:ext cx="14325599" cy="4114799"/>
          </a:xfrm>
        </p:spPr>
        <p:txBody>
          <a:bodyPr anchor="ctr">
            <a:normAutofit/>
          </a:bodyPr>
          <a:lstStyle>
            <a:lvl1pPr algn="l">
              <a:defRPr sz="48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28700" y="5829300"/>
            <a:ext cx="15203154" cy="1333500"/>
          </a:xfrm>
        </p:spPr>
        <p:txBody>
          <a:bodyPr vert="horz" lIns="91440" tIns="45720" rIns="91440" bIns="45720" rtlCol="0" anchor="b">
            <a:normAutofit/>
          </a:bodyPr>
          <a:lstStyle>
            <a:lvl1pPr>
              <a:buNone/>
              <a:defRPr lang="en-US" sz="36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028699" y="7162800"/>
            <a:ext cx="15203154" cy="1524000"/>
          </a:xfrm>
        </p:spPr>
        <p:txBody>
          <a:bodyPr anchor="t">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600906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3238" cy="10284321"/>
          </a:xfrm>
          <a:prstGeom prst="rect">
            <a:avLst/>
          </a:prstGeom>
        </p:spPr>
      </p:pic>
      <p:sp>
        <p:nvSpPr>
          <p:cNvPr id="2" name="Title 1"/>
          <p:cNvSpPr>
            <a:spLocks noGrp="1"/>
          </p:cNvSpPr>
          <p:nvPr>
            <p:ph type="title"/>
          </p:nvPr>
        </p:nvSpPr>
        <p:spPr>
          <a:xfrm>
            <a:off x="1028702" y="914402"/>
            <a:ext cx="15197141" cy="41147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028702" y="5257800"/>
            <a:ext cx="15197142" cy="1257300"/>
          </a:xfrm>
        </p:spPr>
        <p:txBody>
          <a:bodyPr vert="horz" lIns="91440" tIns="45720" rIns="91440" bIns="45720" rtlCol="0" anchor="b">
            <a:normAutofit/>
          </a:bodyPr>
          <a:lstStyle>
            <a:lvl1pPr>
              <a:buNone/>
              <a:defRPr lang="en-US" sz="42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028700" y="6515100"/>
            <a:ext cx="15197142" cy="2171700"/>
          </a:xfrm>
        </p:spPr>
        <p:txBody>
          <a:bodyPr anchor="t">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407268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3238" cy="10284321"/>
          </a:xfrm>
          <a:prstGeom prst="rect">
            <a:avLst/>
          </a:prstGeom>
        </p:spPr>
      </p:pic>
      <p:sp>
        <p:nvSpPr>
          <p:cNvPr id="8" name="Title 1"/>
          <p:cNvSpPr>
            <a:spLocks noGrp="1"/>
          </p:cNvSpPr>
          <p:nvPr>
            <p:ph type="title"/>
          </p:nvPr>
        </p:nvSpPr>
        <p:spPr>
          <a:xfrm>
            <a:off x="1028702" y="914401"/>
            <a:ext cx="15197138" cy="2184401"/>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451476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3238" cy="10284321"/>
          </a:xfrm>
          <a:prstGeom prst="rect">
            <a:avLst/>
          </a:prstGeom>
        </p:spPr>
      </p:pic>
      <p:sp>
        <p:nvSpPr>
          <p:cNvPr id="2" name="Vertical Title 1"/>
          <p:cNvSpPr>
            <a:spLocks noGrp="1"/>
          </p:cNvSpPr>
          <p:nvPr>
            <p:ph type="title" orient="vert"/>
          </p:nvPr>
        </p:nvSpPr>
        <p:spPr>
          <a:xfrm>
            <a:off x="12988013" y="914399"/>
            <a:ext cx="3237828" cy="777240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28700" y="914400"/>
            <a:ext cx="11748174" cy="7772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87587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3238" cy="10284321"/>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84596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3238" cy="10284321"/>
          </a:xfrm>
          <a:prstGeom prst="rect">
            <a:avLst/>
          </a:prstGeom>
        </p:spPr>
      </p:pic>
      <p:sp>
        <p:nvSpPr>
          <p:cNvPr id="2" name="Title 1"/>
          <p:cNvSpPr>
            <a:spLocks noGrp="1"/>
          </p:cNvSpPr>
          <p:nvPr>
            <p:ph type="title"/>
          </p:nvPr>
        </p:nvSpPr>
        <p:spPr>
          <a:xfrm>
            <a:off x="1028701" y="4962872"/>
            <a:ext cx="15197141" cy="2203200"/>
          </a:xfrm>
        </p:spPr>
        <p:txBody>
          <a:bodyPr anchor="b"/>
          <a:lstStyle>
            <a:lvl1pPr algn="l">
              <a:defRPr sz="6000" b="0" cap="all"/>
            </a:lvl1pPr>
          </a:lstStyle>
          <a:p>
            <a:r>
              <a:rPr lang="en-US"/>
              <a:t>Click to edit Master title style</a:t>
            </a:r>
            <a:endParaRPr lang="en-US" dirty="0"/>
          </a:p>
        </p:txBody>
      </p:sp>
      <p:sp>
        <p:nvSpPr>
          <p:cNvPr id="3" name="Text Placeholder 2"/>
          <p:cNvSpPr>
            <a:spLocks noGrp="1"/>
          </p:cNvSpPr>
          <p:nvPr>
            <p:ph type="body" idx="1"/>
          </p:nvPr>
        </p:nvSpPr>
        <p:spPr>
          <a:xfrm>
            <a:off x="1028699" y="7166072"/>
            <a:ext cx="15197142" cy="1290600"/>
          </a:xfrm>
        </p:spPr>
        <p:txBody>
          <a:bodyPr anchor="t">
            <a:normAutofit/>
          </a:bodyPr>
          <a:lstStyle>
            <a:lvl1pPr marL="0" indent="0" algn="l">
              <a:buNone/>
              <a:defRPr sz="3000" cap="all">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55159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3238" cy="10284321"/>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28703" y="3213101"/>
            <a:ext cx="7493001" cy="54737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732843" y="3213101"/>
            <a:ext cx="7492998" cy="54737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4/12/2023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042761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60505" y="3327401"/>
            <a:ext cx="7063581" cy="864393"/>
          </a:xfrm>
        </p:spPr>
        <p:txBody>
          <a:bodyPr anchor="b">
            <a:noAutofit/>
          </a:bodyPr>
          <a:lstStyle>
            <a:lvl1pPr marL="0" indent="0">
              <a:buNone/>
              <a:defRPr sz="42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028702" y="4305302"/>
            <a:ext cx="7495385" cy="4381497"/>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144005" y="3340101"/>
            <a:ext cx="7084220" cy="864393"/>
          </a:xfrm>
        </p:spPr>
        <p:txBody>
          <a:bodyPr anchor="b">
            <a:noAutofit/>
          </a:bodyPr>
          <a:lstStyle>
            <a:lvl1pPr marL="0" indent="0">
              <a:buNone/>
              <a:defRPr sz="42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8735225" y="4305302"/>
            <a:ext cx="7493001" cy="4381497"/>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4/12/2023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39782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3238" cy="10284321"/>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4/12/2023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70820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3238" cy="10284321"/>
          </a:xfrm>
          <a:prstGeom prst="rect">
            <a:avLst/>
          </a:prstGeom>
        </p:spPr>
      </p:pic>
      <p:sp>
        <p:nvSpPr>
          <p:cNvPr id="2" name="Date Placeholder 1"/>
          <p:cNvSpPr>
            <a:spLocks noGrp="1"/>
          </p:cNvSpPr>
          <p:nvPr>
            <p:ph type="dt" sz="half" idx="10"/>
          </p:nvPr>
        </p:nvSpPr>
        <p:spPr/>
        <p:txBody>
          <a:bodyPr/>
          <a:lstStyle/>
          <a:p>
            <a:fld id="{1D8BD707-D9CF-40AE-B4C6-C98DA3205C09}" type="datetimeFigureOut">
              <a:rPr lang="en-US" smtClean="0"/>
              <a:pPr/>
              <a:t>4/12/2023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188357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3238" cy="10284321"/>
          </a:xfrm>
          <a:prstGeom prst="rect">
            <a:avLst/>
          </a:prstGeom>
        </p:spPr>
      </p:pic>
      <p:sp>
        <p:nvSpPr>
          <p:cNvPr id="2" name="Title 1"/>
          <p:cNvSpPr>
            <a:spLocks noGrp="1"/>
          </p:cNvSpPr>
          <p:nvPr>
            <p:ph type="title"/>
          </p:nvPr>
        </p:nvSpPr>
        <p:spPr>
          <a:xfrm>
            <a:off x="1028701" y="3111499"/>
            <a:ext cx="5521328" cy="2057400"/>
          </a:xfrm>
        </p:spPr>
        <p:txBody>
          <a:bodyPr anchor="b">
            <a:normAutofit/>
          </a:bodyPr>
          <a:lstStyle>
            <a:lvl1pPr algn="l">
              <a:defRPr sz="3600" b="0"/>
            </a:lvl1pPr>
          </a:lstStyle>
          <a:p>
            <a:r>
              <a:rPr lang="en-US"/>
              <a:t>Click to edit Master title style</a:t>
            </a:r>
            <a:endParaRPr lang="en-US" dirty="0"/>
          </a:p>
        </p:txBody>
      </p:sp>
      <p:sp>
        <p:nvSpPr>
          <p:cNvPr id="3" name="Content Placeholder 2"/>
          <p:cNvSpPr>
            <a:spLocks noGrp="1"/>
          </p:cNvSpPr>
          <p:nvPr>
            <p:ph idx="1"/>
          </p:nvPr>
        </p:nvSpPr>
        <p:spPr>
          <a:xfrm>
            <a:off x="6972302" y="914402"/>
            <a:ext cx="9253539" cy="77724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8701" y="5168900"/>
            <a:ext cx="5521328" cy="2743200"/>
          </a:xfrm>
        </p:spPr>
        <p:txBody>
          <a:bodyPr anchor="t">
            <a:normAutofit/>
          </a:bodyPr>
          <a:lstStyle>
            <a:lvl1pPr marL="0" indent="0">
              <a:buNone/>
              <a:defRPr sz="24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71493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3238" cy="10284321"/>
          </a:xfrm>
          <a:prstGeom prst="rect">
            <a:avLst/>
          </a:prstGeom>
        </p:spPr>
      </p:pic>
      <p:sp>
        <p:nvSpPr>
          <p:cNvPr id="2" name="Title 1"/>
          <p:cNvSpPr>
            <a:spLocks noGrp="1"/>
          </p:cNvSpPr>
          <p:nvPr>
            <p:ph type="title"/>
          </p:nvPr>
        </p:nvSpPr>
        <p:spPr>
          <a:xfrm>
            <a:off x="1028701" y="2400300"/>
            <a:ext cx="9246980" cy="2057400"/>
          </a:xfrm>
        </p:spPr>
        <p:txBody>
          <a:bodyPr anchor="b">
            <a:normAutofit/>
          </a:bodyPr>
          <a:lstStyle>
            <a:lvl1pPr algn="l">
              <a:defRPr sz="42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11304380" y="1371600"/>
            <a:ext cx="4921461" cy="6858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28701" y="4457700"/>
            <a:ext cx="9246980" cy="2743200"/>
          </a:xfrm>
        </p:spPr>
        <p:txBody>
          <a:bodyPr anchor="t">
            <a:normAutofit/>
          </a:bodyPr>
          <a:lstStyle>
            <a:lvl1pPr marL="0" indent="0">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61446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8702" y="914401"/>
            <a:ext cx="15197138" cy="2184401"/>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8702" y="3213101"/>
            <a:ext cx="15197138" cy="547370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884490" y="8805863"/>
            <a:ext cx="2400300" cy="566738"/>
          </a:xfrm>
          <a:prstGeom prst="rect">
            <a:avLst/>
          </a:prstGeom>
        </p:spPr>
        <p:txBody>
          <a:bodyPr vert="horz" lIns="91440" tIns="45720" rIns="91440" bIns="45720" rtlCol="0" anchor="ctr"/>
          <a:lstStyle>
            <a:lvl1pPr algn="r">
              <a:defRPr sz="1500" b="0" i="0">
                <a:solidFill>
                  <a:schemeClr val="tx1"/>
                </a:solidFill>
                <a:effectLst/>
                <a:latin typeface="+mn-lt"/>
              </a:defRPr>
            </a:lvl1pPr>
          </a:lstStyle>
          <a:p>
            <a:fld id="{1D8BD707-D9CF-40AE-B4C6-C98DA3205C09}" type="datetimeFigureOut">
              <a:rPr lang="en-US" smtClean="0"/>
              <a:pPr/>
              <a:t>4/12/2023</a:t>
            </a:fld>
            <a:endParaRPr lang="en-US"/>
          </a:p>
        </p:txBody>
      </p:sp>
      <p:sp>
        <p:nvSpPr>
          <p:cNvPr id="5" name="Footer Placeholder 4"/>
          <p:cNvSpPr>
            <a:spLocks noGrp="1"/>
          </p:cNvSpPr>
          <p:nvPr>
            <p:ph type="ftr" sz="quarter" idx="3"/>
          </p:nvPr>
        </p:nvSpPr>
        <p:spPr>
          <a:xfrm>
            <a:off x="1028701" y="8805863"/>
            <a:ext cx="11741489" cy="566738"/>
          </a:xfrm>
          <a:prstGeom prst="rect">
            <a:avLst/>
          </a:prstGeom>
        </p:spPr>
        <p:txBody>
          <a:bodyPr vert="horz" lIns="91440" tIns="45720" rIns="91440" bIns="45720" rtlCol="0" anchor="ctr"/>
          <a:lstStyle>
            <a:lvl1pPr algn="l">
              <a:defRPr sz="15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5399091" y="8805863"/>
            <a:ext cx="826751" cy="566738"/>
          </a:xfrm>
          <a:prstGeom prst="rect">
            <a:avLst/>
          </a:prstGeom>
        </p:spPr>
        <p:txBody>
          <a:bodyPr vert="horz" lIns="91440" tIns="45720" rIns="91440" bIns="45720" rtlCol="0" anchor="ctr"/>
          <a:lstStyle>
            <a:lvl1pPr algn="r">
              <a:defRPr sz="1500" b="0" i="0">
                <a:solidFill>
                  <a:schemeClr val="tx1"/>
                </a:solidFill>
                <a:effectLst/>
                <a:latin typeface="+mn-lt"/>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087612585"/>
      </p:ext>
    </p:extLst>
  </p:cSld>
  <p:clrMap bg1="dk1" tx1="lt1" bg2="dk2" tx2="lt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Lst>
  <p:txStyles>
    <p:titleStyle>
      <a:lvl1pPr algn="l" defTabSz="685800" rtl="0" eaLnBrk="1" latinLnBrk="0" hangingPunct="1">
        <a:spcBef>
          <a:spcPct val="0"/>
        </a:spcBef>
        <a:buNone/>
        <a:defRPr sz="54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28625" indent="-428625" algn="l" defTabSz="685800" rtl="0" eaLnBrk="1" latinLnBrk="0" hangingPunct="1">
        <a:spcBef>
          <a:spcPts val="0"/>
        </a:spcBef>
        <a:spcAft>
          <a:spcPts val="1500"/>
        </a:spcAft>
        <a:buClr>
          <a:schemeClr val="tx1"/>
        </a:buClr>
        <a:buSzPct val="100000"/>
        <a:buFont typeface="Arial"/>
        <a:buChar char="•"/>
        <a:defRPr sz="2700" kern="1200" cap="none">
          <a:solidFill>
            <a:schemeClr val="tx1"/>
          </a:solidFill>
          <a:effectLst/>
          <a:latin typeface="+mn-lt"/>
          <a:ea typeface="+mn-ea"/>
          <a:cs typeface="+mn-cs"/>
        </a:defRPr>
      </a:lvl1pPr>
      <a:lvl2pPr marL="1114425" indent="-428625" algn="l" defTabSz="685800" rtl="0" eaLnBrk="1" latinLnBrk="0" hangingPunct="1">
        <a:spcBef>
          <a:spcPts val="0"/>
        </a:spcBef>
        <a:spcAft>
          <a:spcPts val="1500"/>
        </a:spcAft>
        <a:buClr>
          <a:schemeClr val="tx1"/>
        </a:buClr>
        <a:buSzPct val="100000"/>
        <a:buFont typeface="Arial"/>
        <a:buChar char="•"/>
        <a:defRPr sz="2400" kern="1200" cap="none">
          <a:solidFill>
            <a:schemeClr val="tx1"/>
          </a:solidFill>
          <a:effectLst/>
          <a:latin typeface="+mn-lt"/>
          <a:ea typeface="+mn-ea"/>
          <a:cs typeface="+mn-cs"/>
        </a:defRPr>
      </a:lvl2pPr>
      <a:lvl3pPr marL="1800225" indent="-428625" algn="l" defTabSz="685800" rtl="0" eaLnBrk="1" latinLnBrk="0" hangingPunct="1">
        <a:spcBef>
          <a:spcPts val="0"/>
        </a:spcBef>
        <a:spcAft>
          <a:spcPts val="1500"/>
        </a:spcAft>
        <a:buClr>
          <a:schemeClr val="tx1"/>
        </a:buClr>
        <a:buSzPct val="100000"/>
        <a:buFont typeface="Arial"/>
        <a:buChar char="•"/>
        <a:defRPr sz="2100" kern="1200" cap="none">
          <a:solidFill>
            <a:schemeClr val="tx1"/>
          </a:solidFill>
          <a:effectLst/>
          <a:latin typeface="+mn-lt"/>
          <a:ea typeface="+mn-ea"/>
          <a:cs typeface="+mn-cs"/>
        </a:defRPr>
      </a:lvl3pPr>
      <a:lvl4pPr marL="2314575" indent="-257175" algn="l" defTabSz="685800" rtl="0" eaLnBrk="1" latinLnBrk="0" hangingPunct="1">
        <a:spcBef>
          <a:spcPts val="0"/>
        </a:spcBef>
        <a:spcAft>
          <a:spcPts val="1500"/>
        </a:spcAft>
        <a:buClr>
          <a:schemeClr val="tx1"/>
        </a:buClr>
        <a:buSzPct val="100000"/>
        <a:buFont typeface="Arial"/>
        <a:buChar char="•"/>
        <a:defRPr sz="1800" kern="1200" cap="none">
          <a:solidFill>
            <a:schemeClr val="tx1"/>
          </a:solidFill>
          <a:effectLst/>
          <a:latin typeface="+mn-lt"/>
          <a:ea typeface="+mn-ea"/>
          <a:cs typeface="+mn-cs"/>
        </a:defRPr>
      </a:lvl4pPr>
      <a:lvl5pPr marL="3000375" indent="-257175" algn="l" defTabSz="685800" rtl="0" eaLnBrk="1" latinLnBrk="0" hangingPunct="1">
        <a:spcBef>
          <a:spcPts val="0"/>
        </a:spcBef>
        <a:spcAft>
          <a:spcPts val="1500"/>
        </a:spcAft>
        <a:buClr>
          <a:schemeClr val="tx1"/>
        </a:buClr>
        <a:buSzPct val="100000"/>
        <a:buFont typeface="Arial"/>
        <a:buChar char="•"/>
        <a:defRPr sz="1800" kern="1200" cap="none">
          <a:solidFill>
            <a:schemeClr val="tx1"/>
          </a:solidFill>
          <a:effectLst/>
          <a:latin typeface="+mn-lt"/>
          <a:ea typeface="+mn-ea"/>
          <a:cs typeface="+mn-cs"/>
        </a:defRPr>
      </a:lvl5pPr>
      <a:lvl6pPr marL="3771900" indent="-342900" algn="l" defTabSz="685800" rtl="0" eaLnBrk="1" latinLnBrk="0" hangingPunct="1">
        <a:spcBef>
          <a:spcPts val="0"/>
        </a:spcBef>
        <a:spcAft>
          <a:spcPts val="1500"/>
        </a:spcAft>
        <a:buClr>
          <a:schemeClr val="tx1"/>
        </a:buClr>
        <a:buSzPct val="100000"/>
        <a:buFont typeface="Arial"/>
        <a:buChar char="•"/>
        <a:defRPr sz="1800" kern="1200" cap="none">
          <a:solidFill>
            <a:schemeClr val="tx1"/>
          </a:solidFill>
          <a:effectLst/>
          <a:latin typeface="+mn-lt"/>
          <a:ea typeface="+mn-ea"/>
          <a:cs typeface="+mn-cs"/>
        </a:defRPr>
      </a:lvl6pPr>
      <a:lvl7pPr marL="4457700" indent="-342900" algn="l" defTabSz="685800" rtl="0" eaLnBrk="1" latinLnBrk="0" hangingPunct="1">
        <a:spcBef>
          <a:spcPts val="0"/>
        </a:spcBef>
        <a:spcAft>
          <a:spcPts val="1500"/>
        </a:spcAft>
        <a:buClr>
          <a:schemeClr val="tx1"/>
        </a:buClr>
        <a:buSzPct val="100000"/>
        <a:buFont typeface="Arial"/>
        <a:buChar char="•"/>
        <a:defRPr sz="1800" kern="1200" cap="none">
          <a:solidFill>
            <a:schemeClr val="tx1"/>
          </a:solidFill>
          <a:effectLst/>
          <a:latin typeface="+mn-lt"/>
          <a:ea typeface="+mn-ea"/>
          <a:cs typeface="+mn-cs"/>
        </a:defRPr>
      </a:lvl7pPr>
      <a:lvl8pPr marL="5143500" indent="-342900" algn="l" defTabSz="685800" rtl="0" eaLnBrk="1" latinLnBrk="0" hangingPunct="1">
        <a:spcBef>
          <a:spcPts val="0"/>
        </a:spcBef>
        <a:spcAft>
          <a:spcPts val="1500"/>
        </a:spcAft>
        <a:buClr>
          <a:schemeClr val="tx1"/>
        </a:buClr>
        <a:buSzPct val="100000"/>
        <a:buFont typeface="Arial"/>
        <a:buChar char="•"/>
        <a:defRPr sz="1800" kern="1200" cap="none">
          <a:solidFill>
            <a:schemeClr val="tx1"/>
          </a:solidFill>
          <a:effectLst/>
          <a:latin typeface="+mn-lt"/>
          <a:ea typeface="+mn-ea"/>
          <a:cs typeface="+mn-cs"/>
        </a:defRPr>
      </a:lvl8pPr>
      <a:lvl9pPr marL="5829300" indent="-342900" algn="l" defTabSz="685800" rtl="0" eaLnBrk="1" latinLnBrk="0" hangingPunct="1">
        <a:spcBef>
          <a:spcPts val="0"/>
        </a:spcBef>
        <a:spcAft>
          <a:spcPts val="1500"/>
        </a:spcAft>
        <a:buClr>
          <a:schemeClr val="tx1"/>
        </a:buClr>
        <a:buSzPct val="100000"/>
        <a:buFont typeface="Arial"/>
        <a:buChar char="•"/>
        <a:defRPr sz="1800" kern="1200" cap="none">
          <a:solidFill>
            <a:schemeClr val="tx1"/>
          </a:solidFill>
          <a:effectLst/>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55E66"/>
        </a:solidFill>
        <a:effectLst/>
      </p:bgPr>
    </p:bg>
    <p:spTree>
      <p:nvGrpSpPr>
        <p:cNvPr id="1" name=""/>
        <p:cNvGrpSpPr/>
        <p:nvPr/>
      </p:nvGrpSpPr>
      <p:grpSpPr>
        <a:xfrm>
          <a:off x="0" y="0"/>
          <a:ext cx="0" cy="0"/>
          <a:chOff x="0" y="0"/>
          <a:chExt cx="0" cy="0"/>
        </a:xfrm>
      </p:grpSpPr>
      <p:grpSp>
        <p:nvGrpSpPr>
          <p:cNvPr id="2" name="Group 2"/>
          <p:cNvGrpSpPr/>
          <p:nvPr/>
        </p:nvGrpSpPr>
        <p:grpSpPr>
          <a:xfrm>
            <a:off x="2362200" y="2095500"/>
            <a:ext cx="10408250" cy="5464032"/>
            <a:chOff x="0" y="0"/>
            <a:chExt cx="13877666" cy="7285377"/>
          </a:xfrm>
        </p:grpSpPr>
        <p:sp>
          <p:nvSpPr>
            <p:cNvPr id="3" name="TextBox 3"/>
            <p:cNvSpPr txBox="1"/>
            <p:nvPr/>
          </p:nvSpPr>
          <p:spPr>
            <a:xfrm>
              <a:off x="0" y="1177941"/>
              <a:ext cx="13877666" cy="6107435"/>
            </a:xfrm>
            <a:prstGeom prst="rect">
              <a:avLst/>
            </a:prstGeom>
          </p:spPr>
          <p:txBody>
            <a:bodyPr lIns="0" tIns="0" rIns="0" bIns="0" rtlCol="0" anchor="t">
              <a:spAutoFit/>
            </a:bodyPr>
            <a:lstStyle/>
            <a:p>
              <a:pPr>
                <a:lnSpc>
                  <a:spcPts val="11880"/>
                </a:lnSpc>
              </a:pPr>
              <a:r>
                <a:rPr lang="en-US" sz="10800" dirty="0">
                  <a:solidFill>
                    <a:srgbClr val="FFEDD9"/>
                  </a:solidFill>
                  <a:latin typeface="Fira Sans Light"/>
                </a:rPr>
                <a:t>PART ONE</a:t>
              </a:r>
              <a:r>
                <a:rPr lang="en-US" sz="10800" dirty="0">
                  <a:solidFill>
                    <a:srgbClr val="FFFFFF"/>
                  </a:solidFill>
                  <a:latin typeface="Fira Sans Light"/>
                </a:rPr>
                <a:t> </a:t>
              </a:r>
            </a:p>
            <a:p>
              <a:pPr>
                <a:lnSpc>
                  <a:spcPts val="11880"/>
                </a:lnSpc>
              </a:pPr>
              <a:r>
                <a:rPr lang="en-US" sz="10800" dirty="0">
                  <a:solidFill>
                    <a:srgbClr val="FFFFFF"/>
                  </a:solidFill>
                  <a:latin typeface="Fira Sans Light"/>
                </a:rPr>
                <a:t>INTRODUCTION TO YOLO</a:t>
              </a:r>
            </a:p>
          </p:txBody>
        </p:sp>
        <p:sp>
          <p:nvSpPr>
            <p:cNvPr id="4" name="TextBox 4"/>
            <p:cNvSpPr txBox="1"/>
            <p:nvPr/>
          </p:nvSpPr>
          <p:spPr>
            <a:xfrm>
              <a:off x="0" y="-66675"/>
              <a:ext cx="13877666" cy="676275"/>
            </a:xfrm>
            <a:prstGeom prst="rect">
              <a:avLst/>
            </a:prstGeom>
          </p:spPr>
          <p:txBody>
            <a:bodyPr lIns="0" tIns="0" rIns="0" bIns="0" rtlCol="0" anchor="t">
              <a:spAutoFit/>
            </a:bodyPr>
            <a:lstStyle/>
            <a:p>
              <a:pPr>
                <a:lnSpc>
                  <a:spcPts val="4200"/>
                </a:lnSpc>
              </a:pPr>
              <a:r>
                <a:rPr lang="en-US" sz="3000" dirty="0">
                  <a:solidFill>
                    <a:srgbClr val="FFFFFF"/>
                  </a:solidFill>
                  <a:latin typeface="Fira Sans Light"/>
                </a:rPr>
                <a:t>YOLO SERIES</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EDD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4060" b="1168"/>
          <a:stretch>
            <a:fillRect/>
          </a:stretch>
        </p:blipFill>
        <p:spPr>
          <a:xfrm>
            <a:off x="405173" y="2602036"/>
            <a:ext cx="5491425" cy="6982677"/>
          </a:xfrm>
          <a:prstGeom prst="rect">
            <a:avLst/>
          </a:prstGeom>
        </p:spPr>
      </p:pic>
      <p:pic>
        <p:nvPicPr>
          <p:cNvPr id="3" name="Picture 3"/>
          <p:cNvPicPr>
            <a:picLocks noChangeAspect="1"/>
          </p:cNvPicPr>
          <p:nvPr/>
        </p:nvPicPr>
        <p:blipFill>
          <a:blip r:embed="rId3"/>
          <a:srcRect/>
          <a:stretch>
            <a:fillRect/>
          </a:stretch>
        </p:blipFill>
        <p:spPr>
          <a:xfrm>
            <a:off x="405173" y="183341"/>
            <a:ext cx="5491425" cy="2418695"/>
          </a:xfrm>
          <a:prstGeom prst="rect">
            <a:avLst/>
          </a:prstGeom>
        </p:spPr>
      </p:pic>
      <p:sp>
        <p:nvSpPr>
          <p:cNvPr id="4" name="TextBox 4"/>
          <p:cNvSpPr txBox="1"/>
          <p:nvPr/>
        </p:nvSpPr>
        <p:spPr>
          <a:xfrm>
            <a:off x="6502461" y="873840"/>
            <a:ext cx="10903386" cy="1927332"/>
          </a:xfrm>
          <a:prstGeom prst="rect">
            <a:avLst/>
          </a:prstGeom>
        </p:spPr>
        <p:txBody>
          <a:bodyPr lIns="0" tIns="0" rIns="0" bIns="0" rtlCol="0" anchor="t">
            <a:spAutoFit/>
          </a:bodyPr>
          <a:lstStyle/>
          <a:p>
            <a:pPr>
              <a:lnSpc>
                <a:spcPts val="3995"/>
              </a:lnSpc>
              <a:spcBef>
                <a:spcPct val="0"/>
              </a:spcBef>
            </a:pPr>
            <a:r>
              <a:rPr lang="en-US" sz="3329">
                <a:solidFill>
                  <a:srgbClr val="000000"/>
                </a:solidFill>
                <a:latin typeface="Fira Sans Light Bold"/>
              </a:rPr>
              <a:t>Classification</a:t>
            </a:r>
          </a:p>
          <a:p>
            <a:pPr>
              <a:lnSpc>
                <a:spcPts val="3995"/>
              </a:lnSpc>
              <a:spcBef>
                <a:spcPct val="0"/>
              </a:spcBef>
            </a:pPr>
            <a:endParaRPr lang="en-US" sz="3329">
              <a:solidFill>
                <a:srgbClr val="000000"/>
              </a:solidFill>
              <a:latin typeface="Fira Sans Light Bold"/>
            </a:endParaRPr>
          </a:p>
          <a:p>
            <a:pPr>
              <a:lnSpc>
                <a:spcPts val="3667"/>
              </a:lnSpc>
              <a:spcBef>
                <a:spcPct val="0"/>
              </a:spcBef>
            </a:pPr>
            <a:r>
              <a:rPr lang="en-US" sz="3055">
                <a:solidFill>
                  <a:srgbClr val="000000"/>
                </a:solidFill>
                <a:latin typeface="Fira Sans Light"/>
              </a:rPr>
              <a:t>Given an image with one object, we tell what kind of object it is. This is the case of classification.</a:t>
            </a:r>
          </a:p>
        </p:txBody>
      </p:sp>
      <p:sp>
        <p:nvSpPr>
          <p:cNvPr id="5" name="TextBox 5"/>
          <p:cNvSpPr txBox="1"/>
          <p:nvPr/>
        </p:nvSpPr>
        <p:spPr>
          <a:xfrm>
            <a:off x="6502461" y="3246088"/>
            <a:ext cx="10680068" cy="2882317"/>
          </a:xfrm>
          <a:prstGeom prst="rect">
            <a:avLst/>
          </a:prstGeom>
        </p:spPr>
        <p:txBody>
          <a:bodyPr lIns="0" tIns="0" rIns="0" bIns="0" rtlCol="0" anchor="t">
            <a:spAutoFit/>
          </a:bodyPr>
          <a:lstStyle/>
          <a:p>
            <a:pPr algn="just">
              <a:lnSpc>
                <a:spcPts val="4109"/>
              </a:lnSpc>
              <a:spcBef>
                <a:spcPct val="0"/>
              </a:spcBef>
            </a:pPr>
            <a:r>
              <a:rPr lang="en-US" sz="3424">
                <a:solidFill>
                  <a:srgbClr val="000000"/>
                </a:solidFill>
                <a:latin typeface="Fira Sans Light Bold"/>
              </a:rPr>
              <a:t>Localization</a:t>
            </a:r>
          </a:p>
          <a:p>
            <a:pPr algn="just">
              <a:lnSpc>
                <a:spcPts val="4109"/>
              </a:lnSpc>
              <a:spcBef>
                <a:spcPct val="0"/>
              </a:spcBef>
            </a:pPr>
            <a:endParaRPr lang="en-US" sz="3424">
              <a:solidFill>
                <a:srgbClr val="000000"/>
              </a:solidFill>
              <a:latin typeface="Fira Sans Light Bold"/>
            </a:endParaRPr>
          </a:p>
          <a:p>
            <a:pPr algn="just">
              <a:lnSpc>
                <a:spcPts val="3671"/>
              </a:lnSpc>
              <a:spcBef>
                <a:spcPct val="0"/>
              </a:spcBef>
            </a:pPr>
            <a:r>
              <a:rPr lang="en-US" sz="3059">
                <a:solidFill>
                  <a:srgbClr val="000000"/>
                </a:solidFill>
                <a:latin typeface="Fira Sans Light"/>
              </a:rPr>
              <a:t>Next comes localization, where we not only tell what kind of object it is, but we also </a:t>
            </a:r>
            <a:r>
              <a:rPr lang="en-US" sz="3059">
                <a:solidFill>
                  <a:srgbClr val="000000"/>
                </a:solidFill>
                <a:latin typeface="Fira Sans Light Bold"/>
              </a:rPr>
              <a:t>locate it</a:t>
            </a:r>
            <a:r>
              <a:rPr lang="en-US" sz="3059">
                <a:solidFill>
                  <a:srgbClr val="000000"/>
                </a:solidFill>
                <a:latin typeface="Fira Sans Light"/>
              </a:rPr>
              <a:t> in the image. Programmatically speaking, we have to draw the </a:t>
            </a:r>
            <a:r>
              <a:rPr lang="en-US" sz="3059">
                <a:solidFill>
                  <a:srgbClr val="000000"/>
                </a:solidFill>
                <a:latin typeface="Fira Sans Light Bold"/>
              </a:rPr>
              <a:t>correct bounding box</a:t>
            </a:r>
            <a:r>
              <a:rPr lang="en-US" sz="3059">
                <a:solidFill>
                  <a:srgbClr val="000000"/>
                </a:solidFill>
                <a:latin typeface="Fira Sans Light"/>
              </a:rPr>
              <a:t> around it.</a:t>
            </a:r>
          </a:p>
        </p:txBody>
      </p:sp>
      <p:sp>
        <p:nvSpPr>
          <p:cNvPr id="6" name="TextBox 6"/>
          <p:cNvSpPr txBox="1"/>
          <p:nvPr/>
        </p:nvSpPr>
        <p:spPr>
          <a:xfrm>
            <a:off x="6502461" y="6563795"/>
            <a:ext cx="10903386" cy="1962902"/>
          </a:xfrm>
          <a:prstGeom prst="rect">
            <a:avLst/>
          </a:prstGeom>
        </p:spPr>
        <p:txBody>
          <a:bodyPr lIns="0" tIns="0" rIns="0" bIns="0" rtlCol="0" anchor="t">
            <a:spAutoFit/>
          </a:bodyPr>
          <a:lstStyle/>
          <a:p>
            <a:pPr>
              <a:lnSpc>
                <a:spcPts val="3948"/>
              </a:lnSpc>
              <a:spcBef>
                <a:spcPct val="0"/>
              </a:spcBef>
            </a:pPr>
            <a:r>
              <a:rPr lang="en-US" sz="3290">
                <a:solidFill>
                  <a:srgbClr val="000000"/>
                </a:solidFill>
                <a:latin typeface="Fira Sans Light Bold"/>
              </a:rPr>
              <a:t>Object Detection</a:t>
            </a:r>
          </a:p>
          <a:p>
            <a:pPr>
              <a:lnSpc>
                <a:spcPts val="3838"/>
              </a:lnSpc>
              <a:spcBef>
                <a:spcPct val="0"/>
              </a:spcBef>
            </a:pPr>
            <a:endParaRPr lang="en-US" sz="3290">
              <a:solidFill>
                <a:srgbClr val="000000"/>
              </a:solidFill>
              <a:latin typeface="Fira Sans Light Bold"/>
            </a:endParaRPr>
          </a:p>
          <a:p>
            <a:pPr>
              <a:lnSpc>
                <a:spcPts val="3838"/>
              </a:lnSpc>
              <a:spcBef>
                <a:spcPct val="0"/>
              </a:spcBef>
            </a:pPr>
            <a:r>
              <a:rPr lang="en-US" sz="3199">
                <a:solidFill>
                  <a:srgbClr val="000000"/>
                </a:solidFill>
                <a:latin typeface="Fira Sans Light"/>
              </a:rPr>
              <a:t>If there are more than one objects in the image, we have to locate and identify all of them. This task is Object Detection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EDD9"/>
        </a:solidFill>
        <a:effectLst/>
      </p:bgPr>
    </p:bg>
    <p:spTree>
      <p:nvGrpSpPr>
        <p:cNvPr id="1" name=""/>
        <p:cNvGrpSpPr/>
        <p:nvPr/>
      </p:nvGrpSpPr>
      <p:grpSpPr>
        <a:xfrm>
          <a:off x="0" y="0"/>
          <a:ext cx="0" cy="0"/>
          <a:chOff x="0" y="0"/>
          <a:chExt cx="0" cy="0"/>
        </a:xfrm>
      </p:grpSpPr>
      <p:sp>
        <p:nvSpPr>
          <p:cNvPr id="2" name="TextBox 2"/>
          <p:cNvSpPr txBox="1"/>
          <p:nvPr/>
        </p:nvSpPr>
        <p:spPr>
          <a:xfrm>
            <a:off x="1381432" y="1190603"/>
            <a:ext cx="12880247" cy="784225"/>
          </a:xfrm>
          <a:prstGeom prst="rect">
            <a:avLst/>
          </a:prstGeom>
        </p:spPr>
        <p:txBody>
          <a:bodyPr lIns="0" tIns="0" rIns="0" bIns="0" rtlCol="0" anchor="t">
            <a:spAutoFit/>
          </a:bodyPr>
          <a:lstStyle/>
          <a:p>
            <a:pPr>
              <a:lnSpc>
                <a:spcPts val="6050"/>
              </a:lnSpc>
            </a:pPr>
            <a:r>
              <a:rPr lang="en-US" sz="5500">
                <a:solidFill>
                  <a:srgbClr val="355E66"/>
                </a:solidFill>
                <a:latin typeface="Fira Sans Light"/>
              </a:rPr>
              <a:t>Why YOLO is useful?</a:t>
            </a:r>
          </a:p>
        </p:txBody>
      </p:sp>
      <p:grpSp>
        <p:nvGrpSpPr>
          <p:cNvPr id="3" name="Group 3"/>
          <p:cNvGrpSpPr/>
          <p:nvPr/>
        </p:nvGrpSpPr>
        <p:grpSpPr>
          <a:xfrm>
            <a:off x="10094884" y="3499042"/>
            <a:ext cx="6811684" cy="1385892"/>
            <a:chOff x="0" y="0"/>
            <a:chExt cx="9082245" cy="1847856"/>
          </a:xfrm>
        </p:grpSpPr>
        <p:sp>
          <p:nvSpPr>
            <p:cNvPr id="4" name="TextBox 4"/>
            <p:cNvSpPr txBox="1"/>
            <p:nvPr/>
          </p:nvSpPr>
          <p:spPr>
            <a:xfrm>
              <a:off x="0" y="1372453"/>
              <a:ext cx="9082245" cy="475403"/>
            </a:xfrm>
            <a:prstGeom prst="rect">
              <a:avLst/>
            </a:prstGeom>
          </p:spPr>
          <p:txBody>
            <a:bodyPr lIns="0" tIns="0" rIns="0" bIns="0" rtlCol="0" anchor="t">
              <a:spAutoFit/>
            </a:bodyPr>
            <a:lstStyle/>
            <a:p>
              <a:pPr>
                <a:lnSpc>
                  <a:spcPts val="2990"/>
                </a:lnSpc>
              </a:pPr>
              <a:endParaRPr/>
            </a:p>
          </p:txBody>
        </p:sp>
        <p:sp>
          <p:nvSpPr>
            <p:cNvPr id="5" name="TextBox 5"/>
            <p:cNvSpPr txBox="1"/>
            <p:nvPr/>
          </p:nvSpPr>
          <p:spPr>
            <a:xfrm>
              <a:off x="0" y="0"/>
              <a:ext cx="9082245" cy="1117600"/>
            </a:xfrm>
            <a:prstGeom prst="rect">
              <a:avLst/>
            </a:prstGeom>
          </p:spPr>
          <p:txBody>
            <a:bodyPr lIns="0" tIns="0" rIns="0" bIns="0" rtlCol="0" anchor="t">
              <a:spAutoFit/>
            </a:bodyPr>
            <a:lstStyle/>
            <a:p>
              <a:pPr>
                <a:lnSpc>
                  <a:spcPts val="3360"/>
                </a:lnSpc>
              </a:pPr>
              <a:r>
                <a:rPr lang="en-US" sz="2800">
                  <a:solidFill>
                    <a:srgbClr val="355E66"/>
                  </a:solidFill>
                  <a:latin typeface="Fira Sans Light Bold"/>
                </a:rPr>
                <a:t>First, it improves the detection time given that it predicts objects in real-time.</a:t>
              </a:r>
            </a:p>
          </p:txBody>
        </p:sp>
      </p:grpSp>
      <p:pic>
        <p:nvPicPr>
          <p:cNvPr id="7" name="Picture 7"/>
          <p:cNvPicPr>
            <a:picLocks noChangeAspect="1"/>
          </p:cNvPicPr>
          <p:nvPr/>
        </p:nvPicPr>
        <p:blipFill>
          <a:blip r:embed="rId2"/>
          <a:srcRect/>
          <a:stretch>
            <a:fillRect/>
          </a:stretch>
        </p:blipFill>
        <p:spPr>
          <a:xfrm>
            <a:off x="550723" y="3300150"/>
            <a:ext cx="8593277" cy="5217346"/>
          </a:xfrm>
          <a:prstGeom prst="rect">
            <a:avLst/>
          </a:prstGeom>
        </p:spPr>
      </p:pic>
      <p:grpSp>
        <p:nvGrpSpPr>
          <p:cNvPr id="8" name="Group 8"/>
          <p:cNvGrpSpPr/>
          <p:nvPr/>
        </p:nvGrpSpPr>
        <p:grpSpPr>
          <a:xfrm>
            <a:off x="10094884" y="4884934"/>
            <a:ext cx="6811684" cy="1385892"/>
            <a:chOff x="0" y="0"/>
            <a:chExt cx="9082245" cy="1847856"/>
          </a:xfrm>
        </p:grpSpPr>
        <p:sp>
          <p:nvSpPr>
            <p:cNvPr id="9" name="TextBox 9"/>
            <p:cNvSpPr txBox="1"/>
            <p:nvPr/>
          </p:nvSpPr>
          <p:spPr>
            <a:xfrm>
              <a:off x="0" y="1372453"/>
              <a:ext cx="9082245" cy="475403"/>
            </a:xfrm>
            <a:prstGeom prst="rect">
              <a:avLst/>
            </a:prstGeom>
          </p:spPr>
          <p:txBody>
            <a:bodyPr lIns="0" tIns="0" rIns="0" bIns="0" rtlCol="0" anchor="t">
              <a:spAutoFit/>
            </a:bodyPr>
            <a:lstStyle/>
            <a:p>
              <a:pPr>
                <a:lnSpc>
                  <a:spcPts val="2990"/>
                </a:lnSpc>
              </a:pPr>
              <a:endParaRPr/>
            </a:p>
          </p:txBody>
        </p:sp>
        <p:sp>
          <p:nvSpPr>
            <p:cNvPr id="10" name="TextBox 10"/>
            <p:cNvSpPr txBox="1"/>
            <p:nvPr/>
          </p:nvSpPr>
          <p:spPr>
            <a:xfrm>
              <a:off x="0" y="0"/>
              <a:ext cx="9082245" cy="1117600"/>
            </a:xfrm>
            <a:prstGeom prst="rect">
              <a:avLst/>
            </a:prstGeom>
          </p:spPr>
          <p:txBody>
            <a:bodyPr lIns="0" tIns="0" rIns="0" bIns="0" rtlCol="0" anchor="t">
              <a:spAutoFit/>
            </a:bodyPr>
            <a:lstStyle/>
            <a:p>
              <a:pPr marL="0" lvl="0" indent="0" algn="l">
                <a:lnSpc>
                  <a:spcPts val="3360"/>
                </a:lnSpc>
                <a:spcBef>
                  <a:spcPct val="0"/>
                </a:spcBef>
              </a:pPr>
              <a:r>
                <a:rPr lang="en-US" sz="2800">
                  <a:solidFill>
                    <a:srgbClr val="355E66"/>
                  </a:solidFill>
                  <a:latin typeface="Fira Sans Light Bold"/>
                </a:rPr>
                <a:t>Second, YOLO provides accurate results with minimal background errors. </a:t>
              </a:r>
            </a:p>
          </p:txBody>
        </p:sp>
      </p:grpSp>
      <p:grpSp>
        <p:nvGrpSpPr>
          <p:cNvPr id="11" name="Group 11"/>
          <p:cNvGrpSpPr/>
          <p:nvPr/>
        </p:nvGrpSpPr>
        <p:grpSpPr>
          <a:xfrm>
            <a:off x="10094884" y="6042766"/>
            <a:ext cx="6811684" cy="2643192"/>
            <a:chOff x="0" y="0"/>
            <a:chExt cx="9082245" cy="3524256"/>
          </a:xfrm>
        </p:grpSpPr>
        <p:sp>
          <p:nvSpPr>
            <p:cNvPr id="12" name="TextBox 12"/>
            <p:cNvSpPr txBox="1"/>
            <p:nvPr/>
          </p:nvSpPr>
          <p:spPr>
            <a:xfrm>
              <a:off x="0" y="3048853"/>
              <a:ext cx="9082245" cy="475403"/>
            </a:xfrm>
            <a:prstGeom prst="rect">
              <a:avLst/>
            </a:prstGeom>
          </p:spPr>
          <p:txBody>
            <a:bodyPr lIns="0" tIns="0" rIns="0" bIns="0" rtlCol="0" anchor="t">
              <a:spAutoFit/>
            </a:bodyPr>
            <a:lstStyle/>
            <a:p>
              <a:pPr>
                <a:lnSpc>
                  <a:spcPts val="2990"/>
                </a:lnSpc>
              </a:pPr>
              <a:endParaRPr/>
            </a:p>
          </p:txBody>
        </p:sp>
        <p:sp>
          <p:nvSpPr>
            <p:cNvPr id="13" name="TextBox 13"/>
            <p:cNvSpPr txBox="1"/>
            <p:nvPr/>
          </p:nvSpPr>
          <p:spPr>
            <a:xfrm>
              <a:off x="0" y="0"/>
              <a:ext cx="9082245" cy="2794000"/>
            </a:xfrm>
            <a:prstGeom prst="rect">
              <a:avLst/>
            </a:prstGeom>
          </p:spPr>
          <p:txBody>
            <a:bodyPr lIns="0" tIns="0" rIns="0" bIns="0" rtlCol="0" anchor="t">
              <a:spAutoFit/>
            </a:bodyPr>
            <a:lstStyle/>
            <a:p>
              <a:pPr marL="0" lvl="0" indent="0" algn="l">
                <a:lnSpc>
                  <a:spcPts val="3360"/>
                </a:lnSpc>
                <a:spcBef>
                  <a:spcPct val="0"/>
                </a:spcBef>
              </a:pPr>
              <a:r>
                <a:rPr lang="en-US" sz="2800">
                  <a:solidFill>
                    <a:srgbClr val="355E66"/>
                  </a:solidFill>
                  <a:latin typeface="Fira Sans Light Bold"/>
                </a:rPr>
                <a:t>And finally, the algorithm has wonderful learning capabilities that enable it to learn the representations of objects and implement them in object detection tasks.</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EDD9"/>
        </a:solidFill>
        <a:effectLst/>
      </p:bgPr>
    </p:bg>
    <p:spTree>
      <p:nvGrpSpPr>
        <p:cNvPr id="1" name=""/>
        <p:cNvGrpSpPr/>
        <p:nvPr/>
      </p:nvGrpSpPr>
      <p:grpSpPr>
        <a:xfrm>
          <a:off x="0" y="0"/>
          <a:ext cx="0" cy="0"/>
          <a:chOff x="0" y="0"/>
          <a:chExt cx="0" cy="0"/>
        </a:xfrm>
      </p:grpSpPr>
      <p:sp>
        <p:nvSpPr>
          <p:cNvPr id="2" name="TextBox 2"/>
          <p:cNvSpPr txBox="1"/>
          <p:nvPr/>
        </p:nvSpPr>
        <p:spPr>
          <a:xfrm>
            <a:off x="1028700" y="1076325"/>
            <a:ext cx="12293641" cy="784225"/>
          </a:xfrm>
          <a:prstGeom prst="rect">
            <a:avLst/>
          </a:prstGeom>
        </p:spPr>
        <p:txBody>
          <a:bodyPr lIns="0" tIns="0" rIns="0" bIns="0" rtlCol="0" anchor="t">
            <a:spAutoFit/>
          </a:bodyPr>
          <a:lstStyle/>
          <a:p>
            <a:pPr>
              <a:lnSpc>
                <a:spcPts val="6050"/>
              </a:lnSpc>
            </a:pPr>
            <a:r>
              <a:rPr lang="en-US" sz="5500">
                <a:solidFill>
                  <a:srgbClr val="355E66"/>
                </a:solidFill>
                <a:latin typeface="Fira Sans Light"/>
              </a:rPr>
              <a:t>YOLO Timeline</a:t>
            </a:r>
          </a:p>
        </p:txBody>
      </p:sp>
      <p:grpSp>
        <p:nvGrpSpPr>
          <p:cNvPr id="3" name="Group 3"/>
          <p:cNvGrpSpPr/>
          <p:nvPr/>
        </p:nvGrpSpPr>
        <p:grpSpPr>
          <a:xfrm>
            <a:off x="1028700" y="4562816"/>
            <a:ext cx="2484949" cy="3114334"/>
            <a:chOff x="0" y="0"/>
            <a:chExt cx="3313266" cy="4152445"/>
          </a:xfrm>
        </p:grpSpPr>
        <p:sp>
          <p:nvSpPr>
            <p:cNvPr id="4" name="TextBox 4"/>
            <p:cNvSpPr txBox="1"/>
            <p:nvPr/>
          </p:nvSpPr>
          <p:spPr>
            <a:xfrm>
              <a:off x="0" y="-57150"/>
              <a:ext cx="3313266" cy="1064683"/>
            </a:xfrm>
            <a:prstGeom prst="rect">
              <a:avLst/>
            </a:prstGeom>
          </p:spPr>
          <p:txBody>
            <a:bodyPr lIns="0" tIns="0" rIns="0" bIns="0" rtlCol="0" anchor="t">
              <a:spAutoFit/>
            </a:bodyPr>
            <a:lstStyle/>
            <a:p>
              <a:pPr>
                <a:lnSpc>
                  <a:spcPts val="6500"/>
                </a:lnSpc>
              </a:pPr>
              <a:r>
                <a:rPr lang="en-US" sz="5000">
                  <a:solidFill>
                    <a:srgbClr val="355E66"/>
                  </a:solidFill>
                  <a:latin typeface="Fira Sans Light Bold"/>
                </a:rPr>
                <a:t>2016</a:t>
              </a:r>
            </a:p>
          </p:txBody>
        </p:sp>
        <p:sp>
          <p:nvSpPr>
            <p:cNvPr id="5" name="TextBox 5"/>
            <p:cNvSpPr txBox="1"/>
            <p:nvPr/>
          </p:nvSpPr>
          <p:spPr>
            <a:xfrm>
              <a:off x="0" y="1297713"/>
              <a:ext cx="3313266" cy="1117600"/>
            </a:xfrm>
            <a:prstGeom prst="rect">
              <a:avLst/>
            </a:prstGeom>
          </p:spPr>
          <p:txBody>
            <a:bodyPr lIns="0" tIns="0" rIns="0" bIns="0" rtlCol="0" anchor="t">
              <a:spAutoFit/>
            </a:bodyPr>
            <a:lstStyle/>
            <a:p>
              <a:pPr>
                <a:lnSpc>
                  <a:spcPts val="3360"/>
                </a:lnSpc>
              </a:pPr>
              <a:r>
                <a:rPr lang="en-US" sz="2800">
                  <a:solidFill>
                    <a:srgbClr val="355E66"/>
                  </a:solidFill>
                  <a:latin typeface="Fira Sans Light Bold"/>
                </a:rPr>
                <a:t>Release of YOLOv1</a:t>
              </a:r>
            </a:p>
          </p:txBody>
        </p:sp>
        <p:sp>
          <p:nvSpPr>
            <p:cNvPr id="6" name="TextBox 6"/>
            <p:cNvSpPr txBox="1"/>
            <p:nvPr/>
          </p:nvSpPr>
          <p:spPr>
            <a:xfrm>
              <a:off x="0" y="2686442"/>
              <a:ext cx="3313266" cy="1466003"/>
            </a:xfrm>
            <a:prstGeom prst="rect">
              <a:avLst/>
            </a:prstGeom>
          </p:spPr>
          <p:txBody>
            <a:bodyPr lIns="0" tIns="0" rIns="0" bIns="0" rtlCol="0" anchor="t">
              <a:spAutoFit/>
            </a:bodyPr>
            <a:lstStyle/>
            <a:p>
              <a:pPr>
                <a:lnSpc>
                  <a:spcPts val="2990"/>
                </a:lnSpc>
              </a:pPr>
              <a:r>
                <a:rPr lang="en-US" sz="2300">
                  <a:solidFill>
                    <a:srgbClr val="355E66"/>
                  </a:solidFill>
                  <a:latin typeface="Fira Sans Light"/>
                </a:rPr>
                <a:t>Fully convolutional network for object detection</a:t>
              </a:r>
            </a:p>
          </p:txBody>
        </p:sp>
      </p:grpSp>
      <p:grpSp>
        <p:nvGrpSpPr>
          <p:cNvPr id="7" name="Group 7"/>
          <p:cNvGrpSpPr/>
          <p:nvPr/>
        </p:nvGrpSpPr>
        <p:grpSpPr>
          <a:xfrm>
            <a:off x="4358787" y="4562816"/>
            <a:ext cx="2816734" cy="4971709"/>
            <a:chOff x="0" y="0"/>
            <a:chExt cx="3755645" cy="6628945"/>
          </a:xfrm>
        </p:grpSpPr>
        <p:sp>
          <p:nvSpPr>
            <p:cNvPr id="8" name="TextBox 8"/>
            <p:cNvSpPr txBox="1"/>
            <p:nvPr/>
          </p:nvSpPr>
          <p:spPr>
            <a:xfrm>
              <a:off x="0" y="-57150"/>
              <a:ext cx="3755645" cy="1064683"/>
            </a:xfrm>
            <a:prstGeom prst="rect">
              <a:avLst/>
            </a:prstGeom>
          </p:spPr>
          <p:txBody>
            <a:bodyPr lIns="0" tIns="0" rIns="0" bIns="0" rtlCol="0" anchor="t">
              <a:spAutoFit/>
            </a:bodyPr>
            <a:lstStyle/>
            <a:p>
              <a:pPr>
                <a:lnSpc>
                  <a:spcPts val="6500"/>
                </a:lnSpc>
              </a:pPr>
              <a:r>
                <a:rPr lang="en-US" sz="5000">
                  <a:solidFill>
                    <a:srgbClr val="355E66"/>
                  </a:solidFill>
                  <a:latin typeface="Fira Sans Light Bold"/>
                </a:rPr>
                <a:t>2017</a:t>
              </a:r>
            </a:p>
          </p:txBody>
        </p:sp>
        <p:sp>
          <p:nvSpPr>
            <p:cNvPr id="9" name="TextBox 9"/>
            <p:cNvSpPr txBox="1"/>
            <p:nvPr/>
          </p:nvSpPr>
          <p:spPr>
            <a:xfrm>
              <a:off x="0" y="1297713"/>
              <a:ext cx="3755645" cy="1117600"/>
            </a:xfrm>
            <a:prstGeom prst="rect">
              <a:avLst/>
            </a:prstGeom>
          </p:spPr>
          <p:txBody>
            <a:bodyPr lIns="0" tIns="0" rIns="0" bIns="0" rtlCol="0" anchor="t">
              <a:spAutoFit/>
            </a:bodyPr>
            <a:lstStyle/>
            <a:p>
              <a:pPr>
                <a:lnSpc>
                  <a:spcPts val="3360"/>
                </a:lnSpc>
              </a:pPr>
              <a:r>
                <a:rPr lang="en-US" sz="2800">
                  <a:solidFill>
                    <a:srgbClr val="355E66"/>
                  </a:solidFill>
                  <a:latin typeface="Fira Sans Light Bold"/>
                </a:rPr>
                <a:t>Release of YOLOv2</a:t>
              </a:r>
            </a:p>
          </p:txBody>
        </p:sp>
        <p:sp>
          <p:nvSpPr>
            <p:cNvPr id="10" name="TextBox 10"/>
            <p:cNvSpPr txBox="1"/>
            <p:nvPr/>
          </p:nvSpPr>
          <p:spPr>
            <a:xfrm>
              <a:off x="0" y="2686442"/>
              <a:ext cx="3755645" cy="3942503"/>
            </a:xfrm>
            <a:prstGeom prst="rect">
              <a:avLst/>
            </a:prstGeom>
          </p:spPr>
          <p:txBody>
            <a:bodyPr lIns="0" tIns="0" rIns="0" bIns="0" rtlCol="0" anchor="t">
              <a:spAutoFit/>
            </a:bodyPr>
            <a:lstStyle/>
            <a:p>
              <a:pPr>
                <a:lnSpc>
                  <a:spcPts val="2990"/>
                </a:lnSpc>
              </a:pPr>
              <a:r>
                <a:rPr lang="en-US" sz="2300">
                  <a:solidFill>
                    <a:srgbClr val="355E66"/>
                  </a:solidFill>
                  <a:latin typeface="Fira Sans Light"/>
                </a:rPr>
                <a:t>This version earned an honorable mention at CVPR 2017 because of significant improvements on </a:t>
              </a:r>
              <a:r>
                <a:rPr lang="en-US" sz="2300">
                  <a:solidFill>
                    <a:srgbClr val="355E66"/>
                  </a:solidFill>
                  <a:latin typeface="Fira Sans Light Bold"/>
                </a:rPr>
                <a:t>anchor boxes</a:t>
              </a:r>
              <a:r>
                <a:rPr lang="en-US" sz="2300">
                  <a:solidFill>
                    <a:srgbClr val="355E66"/>
                  </a:solidFill>
                  <a:latin typeface="Fira Sans Light"/>
                </a:rPr>
                <a:t> and </a:t>
              </a:r>
              <a:r>
                <a:rPr lang="en-US" sz="2300">
                  <a:solidFill>
                    <a:srgbClr val="355E66"/>
                  </a:solidFill>
                  <a:latin typeface="Fira Sans Light Bold"/>
                </a:rPr>
                <a:t>higher resolution</a:t>
              </a:r>
              <a:r>
                <a:rPr lang="en-US" sz="2300">
                  <a:solidFill>
                    <a:srgbClr val="355E66"/>
                  </a:solidFill>
                  <a:latin typeface="Fira Sans Light"/>
                </a:rPr>
                <a:t>.</a:t>
              </a:r>
            </a:p>
          </p:txBody>
        </p:sp>
      </p:grpSp>
      <p:grpSp>
        <p:nvGrpSpPr>
          <p:cNvPr id="11" name="Group 11"/>
          <p:cNvGrpSpPr/>
          <p:nvPr/>
        </p:nvGrpSpPr>
        <p:grpSpPr>
          <a:xfrm>
            <a:off x="7901525" y="4562816"/>
            <a:ext cx="2724182" cy="4971709"/>
            <a:chOff x="0" y="0"/>
            <a:chExt cx="3632243" cy="6628945"/>
          </a:xfrm>
        </p:grpSpPr>
        <p:sp>
          <p:nvSpPr>
            <p:cNvPr id="12" name="TextBox 12"/>
            <p:cNvSpPr txBox="1"/>
            <p:nvPr/>
          </p:nvSpPr>
          <p:spPr>
            <a:xfrm>
              <a:off x="0" y="-57150"/>
              <a:ext cx="3632243" cy="1064683"/>
            </a:xfrm>
            <a:prstGeom prst="rect">
              <a:avLst/>
            </a:prstGeom>
          </p:spPr>
          <p:txBody>
            <a:bodyPr lIns="0" tIns="0" rIns="0" bIns="0" rtlCol="0" anchor="t">
              <a:spAutoFit/>
            </a:bodyPr>
            <a:lstStyle/>
            <a:p>
              <a:pPr>
                <a:lnSpc>
                  <a:spcPts val="6500"/>
                </a:lnSpc>
              </a:pPr>
              <a:r>
                <a:rPr lang="en-US" sz="5000" dirty="0">
                  <a:solidFill>
                    <a:srgbClr val="355E66"/>
                  </a:solidFill>
                  <a:latin typeface="Fira Sans Light Bold"/>
                </a:rPr>
                <a:t>2018</a:t>
              </a:r>
            </a:p>
          </p:txBody>
        </p:sp>
        <p:sp>
          <p:nvSpPr>
            <p:cNvPr id="13" name="TextBox 13"/>
            <p:cNvSpPr txBox="1"/>
            <p:nvPr/>
          </p:nvSpPr>
          <p:spPr>
            <a:xfrm>
              <a:off x="0" y="1297713"/>
              <a:ext cx="3632243" cy="1117600"/>
            </a:xfrm>
            <a:prstGeom prst="rect">
              <a:avLst/>
            </a:prstGeom>
          </p:spPr>
          <p:txBody>
            <a:bodyPr lIns="0" tIns="0" rIns="0" bIns="0" rtlCol="0" anchor="t">
              <a:spAutoFit/>
            </a:bodyPr>
            <a:lstStyle/>
            <a:p>
              <a:pPr>
                <a:lnSpc>
                  <a:spcPts val="3360"/>
                </a:lnSpc>
              </a:pPr>
              <a:r>
                <a:rPr lang="en-US" sz="2800">
                  <a:solidFill>
                    <a:srgbClr val="355E66"/>
                  </a:solidFill>
                  <a:latin typeface="Fira Sans Light Bold"/>
                </a:rPr>
                <a:t>Release of YOLOv3</a:t>
              </a:r>
            </a:p>
          </p:txBody>
        </p:sp>
        <p:sp>
          <p:nvSpPr>
            <p:cNvPr id="14" name="TextBox 14"/>
            <p:cNvSpPr txBox="1"/>
            <p:nvPr/>
          </p:nvSpPr>
          <p:spPr>
            <a:xfrm>
              <a:off x="0" y="2686442"/>
              <a:ext cx="3632243" cy="3942503"/>
            </a:xfrm>
            <a:prstGeom prst="rect">
              <a:avLst/>
            </a:prstGeom>
          </p:spPr>
          <p:txBody>
            <a:bodyPr lIns="0" tIns="0" rIns="0" bIns="0" rtlCol="0" anchor="t">
              <a:spAutoFit/>
            </a:bodyPr>
            <a:lstStyle/>
            <a:p>
              <a:pPr>
                <a:lnSpc>
                  <a:spcPts val="2990"/>
                </a:lnSpc>
              </a:pPr>
              <a:r>
                <a:rPr lang="en-US" sz="2300">
                  <a:solidFill>
                    <a:srgbClr val="355E66"/>
                  </a:solidFill>
                  <a:latin typeface="Fira Sans Light"/>
                </a:rPr>
                <a:t> It provided an improved performance on tiny objects because of the ability to run predictions at three different levels of granularity.</a:t>
              </a:r>
            </a:p>
          </p:txBody>
        </p:sp>
      </p:grpSp>
      <p:grpSp>
        <p:nvGrpSpPr>
          <p:cNvPr id="15" name="Group 15"/>
          <p:cNvGrpSpPr/>
          <p:nvPr/>
        </p:nvGrpSpPr>
        <p:grpSpPr>
          <a:xfrm>
            <a:off x="11085415" y="4562816"/>
            <a:ext cx="3229228" cy="4552609"/>
            <a:chOff x="0" y="0"/>
            <a:chExt cx="4305638" cy="6070145"/>
          </a:xfrm>
        </p:grpSpPr>
        <p:sp>
          <p:nvSpPr>
            <p:cNvPr id="16" name="TextBox 16"/>
            <p:cNvSpPr txBox="1"/>
            <p:nvPr/>
          </p:nvSpPr>
          <p:spPr>
            <a:xfrm>
              <a:off x="0" y="-57150"/>
              <a:ext cx="4305638" cy="1064683"/>
            </a:xfrm>
            <a:prstGeom prst="rect">
              <a:avLst/>
            </a:prstGeom>
          </p:spPr>
          <p:txBody>
            <a:bodyPr lIns="0" tIns="0" rIns="0" bIns="0" rtlCol="0" anchor="t">
              <a:spAutoFit/>
            </a:bodyPr>
            <a:lstStyle/>
            <a:p>
              <a:pPr>
                <a:lnSpc>
                  <a:spcPts val="6500"/>
                </a:lnSpc>
              </a:pPr>
              <a:r>
                <a:rPr lang="en-US" sz="5000">
                  <a:solidFill>
                    <a:srgbClr val="355E66"/>
                  </a:solidFill>
                  <a:latin typeface="Fira Sans Light Bold"/>
                </a:rPr>
                <a:t>April, 2020</a:t>
              </a:r>
            </a:p>
          </p:txBody>
        </p:sp>
        <p:sp>
          <p:nvSpPr>
            <p:cNvPr id="17" name="TextBox 17"/>
            <p:cNvSpPr txBox="1"/>
            <p:nvPr/>
          </p:nvSpPr>
          <p:spPr>
            <a:xfrm>
              <a:off x="0" y="1297713"/>
              <a:ext cx="4305638" cy="558800"/>
            </a:xfrm>
            <a:prstGeom prst="rect">
              <a:avLst/>
            </a:prstGeom>
          </p:spPr>
          <p:txBody>
            <a:bodyPr lIns="0" tIns="0" rIns="0" bIns="0" rtlCol="0" anchor="t">
              <a:spAutoFit/>
            </a:bodyPr>
            <a:lstStyle/>
            <a:p>
              <a:pPr>
                <a:lnSpc>
                  <a:spcPts val="3360"/>
                </a:lnSpc>
              </a:pPr>
              <a:r>
                <a:rPr lang="en-US" sz="2800">
                  <a:solidFill>
                    <a:srgbClr val="355E66"/>
                  </a:solidFill>
                  <a:latin typeface="Fira Sans Light Bold"/>
                </a:rPr>
                <a:t>Release of YOLOv4</a:t>
              </a:r>
            </a:p>
          </p:txBody>
        </p:sp>
        <p:sp>
          <p:nvSpPr>
            <p:cNvPr id="18" name="TextBox 18"/>
            <p:cNvSpPr txBox="1"/>
            <p:nvPr/>
          </p:nvSpPr>
          <p:spPr>
            <a:xfrm>
              <a:off x="0" y="2127642"/>
              <a:ext cx="4305638" cy="3942503"/>
            </a:xfrm>
            <a:prstGeom prst="rect">
              <a:avLst/>
            </a:prstGeom>
          </p:spPr>
          <p:txBody>
            <a:bodyPr lIns="0" tIns="0" rIns="0" bIns="0" rtlCol="0" anchor="t">
              <a:spAutoFit/>
            </a:bodyPr>
            <a:lstStyle/>
            <a:p>
              <a:pPr>
                <a:lnSpc>
                  <a:spcPts val="2990"/>
                </a:lnSpc>
              </a:pPr>
              <a:r>
                <a:rPr lang="en-US" sz="2300">
                  <a:solidFill>
                    <a:srgbClr val="355E66"/>
                  </a:solidFill>
                  <a:latin typeface="Fira Sans Light"/>
                </a:rPr>
                <a:t>The first paper not authored by </a:t>
              </a:r>
              <a:r>
                <a:rPr lang="en-US" sz="2300">
                  <a:solidFill>
                    <a:srgbClr val="355E66"/>
                  </a:solidFill>
                  <a:latin typeface="Fira Sans Light Bold"/>
                </a:rPr>
                <a:t>Joseph Redmon</a:t>
              </a:r>
              <a:r>
                <a:rPr lang="en-US" sz="2300">
                  <a:solidFill>
                    <a:srgbClr val="355E66"/>
                  </a:solidFill>
                  <a:latin typeface="Fira Sans Light"/>
                </a:rPr>
                <a:t>.  </a:t>
              </a:r>
              <a:r>
                <a:rPr lang="en-US" sz="2300">
                  <a:solidFill>
                    <a:srgbClr val="355E66"/>
                  </a:solidFill>
                  <a:latin typeface="Fira Sans Light Bold"/>
                </a:rPr>
                <a:t>Alexey Bochkovski </a:t>
              </a:r>
              <a:r>
                <a:rPr lang="en-US" sz="2300">
                  <a:solidFill>
                    <a:srgbClr val="355E66"/>
                  </a:solidFill>
                  <a:latin typeface="Fira Sans Light"/>
                </a:rPr>
                <a:t>introduced novel improvements, including </a:t>
              </a:r>
              <a:r>
                <a:rPr lang="en-US" sz="2300">
                  <a:solidFill>
                    <a:srgbClr val="355E66"/>
                  </a:solidFill>
                  <a:latin typeface="Fira Sans Light Bold"/>
                </a:rPr>
                <a:t>min activation,</a:t>
              </a:r>
              <a:r>
                <a:rPr lang="en-US" sz="2300">
                  <a:solidFill>
                    <a:srgbClr val="355E66"/>
                  </a:solidFill>
                  <a:latin typeface="Fira Sans Light"/>
                </a:rPr>
                <a:t> improved </a:t>
              </a:r>
              <a:r>
                <a:rPr lang="en-US" sz="2300">
                  <a:solidFill>
                    <a:srgbClr val="355E66"/>
                  </a:solidFill>
                  <a:latin typeface="Fira Sans Light Bold"/>
                </a:rPr>
                <a:t>feature aggregation</a:t>
              </a:r>
              <a:r>
                <a:rPr lang="en-US" sz="2300">
                  <a:solidFill>
                    <a:srgbClr val="355E66"/>
                  </a:solidFill>
                  <a:latin typeface="Fira Sans Light"/>
                </a:rPr>
                <a:t>.</a:t>
              </a:r>
            </a:p>
          </p:txBody>
        </p:sp>
      </p:grpSp>
      <p:grpSp>
        <p:nvGrpSpPr>
          <p:cNvPr id="19" name="Group 19"/>
          <p:cNvGrpSpPr/>
          <p:nvPr/>
        </p:nvGrpSpPr>
        <p:grpSpPr>
          <a:xfrm>
            <a:off x="14774351" y="4562816"/>
            <a:ext cx="3149484" cy="3809659"/>
            <a:chOff x="0" y="0"/>
            <a:chExt cx="4199312" cy="5079545"/>
          </a:xfrm>
        </p:grpSpPr>
        <p:sp>
          <p:nvSpPr>
            <p:cNvPr id="20" name="TextBox 20"/>
            <p:cNvSpPr txBox="1"/>
            <p:nvPr/>
          </p:nvSpPr>
          <p:spPr>
            <a:xfrm>
              <a:off x="0" y="-57150"/>
              <a:ext cx="4199312" cy="1064683"/>
            </a:xfrm>
            <a:prstGeom prst="rect">
              <a:avLst/>
            </a:prstGeom>
          </p:spPr>
          <p:txBody>
            <a:bodyPr lIns="0" tIns="0" rIns="0" bIns="0" rtlCol="0" anchor="t">
              <a:spAutoFit/>
            </a:bodyPr>
            <a:lstStyle/>
            <a:p>
              <a:pPr>
                <a:lnSpc>
                  <a:spcPts val="6500"/>
                </a:lnSpc>
              </a:pPr>
              <a:r>
                <a:rPr lang="en-US" sz="5000">
                  <a:solidFill>
                    <a:srgbClr val="355E66"/>
                  </a:solidFill>
                  <a:latin typeface="Fira Sans Light Bold"/>
                </a:rPr>
                <a:t>June, 2020</a:t>
              </a:r>
            </a:p>
          </p:txBody>
        </p:sp>
        <p:sp>
          <p:nvSpPr>
            <p:cNvPr id="21" name="TextBox 21"/>
            <p:cNvSpPr txBox="1"/>
            <p:nvPr/>
          </p:nvSpPr>
          <p:spPr>
            <a:xfrm>
              <a:off x="0" y="1297713"/>
              <a:ext cx="4199312" cy="558800"/>
            </a:xfrm>
            <a:prstGeom prst="rect">
              <a:avLst/>
            </a:prstGeom>
          </p:spPr>
          <p:txBody>
            <a:bodyPr lIns="0" tIns="0" rIns="0" bIns="0" rtlCol="0" anchor="t">
              <a:spAutoFit/>
            </a:bodyPr>
            <a:lstStyle/>
            <a:p>
              <a:pPr>
                <a:lnSpc>
                  <a:spcPts val="3360"/>
                </a:lnSpc>
              </a:pPr>
              <a:r>
                <a:rPr lang="en-US" sz="2800">
                  <a:solidFill>
                    <a:srgbClr val="355E66"/>
                  </a:solidFill>
                  <a:latin typeface="Fira Sans Light Bold"/>
                </a:rPr>
                <a:t>Release of YOLOv5</a:t>
              </a:r>
            </a:p>
          </p:txBody>
        </p:sp>
        <p:sp>
          <p:nvSpPr>
            <p:cNvPr id="22" name="TextBox 22"/>
            <p:cNvSpPr txBox="1"/>
            <p:nvPr/>
          </p:nvSpPr>
          <p:spPr>
            <a:xfrm>
              <a:off x="0" y="2127642"/>
              <a:ext cx="4199312" cy="2951903"/>
            </a:xfrm>
            <a:prstGeom prst="rect">
              <a:avLst/>
            </a:prstGeom>
          </p:spPr>
          <p:txBody>
            <a:bodyPr lIns="0" tIns="0" rIns="0" bIns="0" rtlCol="0" anchor="t">
              <a:spAutoFit/>
            </a:bodyPr>
            <a:lstStyle/>
            <a:p>
              <a:pPr>
                <a:lnSpc>
                  <a:spcPts val="2990"/>
                </a:lnSpc>
              </a:pPr>
              <a:r>
                <a:rPr lang="en-US" sz="2300">
                  <a:solidFill>
                    <a:srgbClr val="355E66"/>
                  </a:solidFill>
                  <a:latin typeface="Fira Sans Light Bold"/>
                </a:rPr>
                <a:t>Glenn Jocher</a:t>
              </a:r>
              <a:r>
                <a:rPr lang="en-US" sz="2300">
                  <a:solidFill>
                    <a:srgbClr val="355E66"/>
                  </a:solidFill>
                  <a:latin typeface="Fira Sans Light"/>
                </a:rPr>
                <a:t> continued to make further improvements in his June 2020 release, focusing on the architecture itself.</a:t>
              </a:r>
            </a:p>
          </p:txBody>
        </p:sp>
      </p:grpSp>
      <p:grpSp>
        <p:nvGrpSpPr>
          <p:cNvPr id="23" name="Group 23"/>
          <p:cNvGrpSpPr/>
          <p:nvPr/>
        </p:nvGrpSpPr>
        <p:grpSpPr>
          <a:xfrm>
            <a:off x="1028700" y="3106236"/>
            <a:ext cx="17259300" cy="210893"/>
            <a:chOff x="0" y="0"/>
            <a:chExt cx="23012400" cy="281191"/>
          </a:xfrm>
        </p:grpSpPr>
        <p:sp>
          <p:nvSpPr>
            <p:cNvPr id="24" name="AutoShape 24"/>
            <p:cNvSpPr/>
            <p:nvPr/>
          </p:nvSpPr>
          <p:spPr>
            <a:xfrm>
              <a:off x="140595" y="140595"/>
              <a:ext cx="22871805" cy="0"/>
            </a:xfrm>
            <a:prstGeom prst="line">
              <a:avLst/>
            </a:prstGeom>
            <a:ln w="12700" cap="rnd">
              <a:solidFill>
                <a:srgbClr val="355E66"/>
              </a:solidFill>
              <a:prstDash val="solid"/>
              <a:headEnd type="none" w="sm" len="sm"/>
              <a:tailEnd type="none" w="sm" len="sm"/>
            </a:ln>
          </p:spPr>
        </p:sp>
        <p:grpSp>
          <p:nvGrpSpPr>
            <p:cNvPr id="25" name="Group 25"/>
            <p:cNvGrpSpPr/>
            <p:nvPr/>
          </p:nvGrpSpPr>
          <p:grpSpPr>
            <a:xfrm>
              <a:off x="0" y="0"/>
              <a:ext cx="281191" cy="281191"/>
              <a:chOff x="0" y="0"/>
              <a:chExt cx="6350000" cy="6350000"/>
            </a:xfrm>
          </p:grpSpPr>
          <p:sp>
            <p:nvSpPr>
              <p:cNvPr id="26" name="Freeform 2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55E66"/>
              </a:solidFill>
            </p:spPr>
          </p:sp>
        </p:grpSp>
        <p:grpSp>
          <p:nvGrpSpPr>
            <p:cNvPr id="27" name="Group 27"/>
            <p:cNvGrpSpPr/>
            <p:nvPr/>
          </p:nvGrpSpPr>
          <p:grpSpPr>
            <a:xfrm>
              <a:off x="4581884" y="0"/>
              <a:ext cx="281191" cy="281191"/>
              <a:chOff x="0" y="0"/>
              <a:chExt cx="6350000" cy="6350000"/>
            </a:xfrm>
          </p:grpSpPr>
          <p:sp>
            <p:nvSpPr>
              <p:cNvPr id="28" name="Freeform 2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55E66"/>
              </a:solidFill>
            </p:spPr>
          </p:sp>
        </p:grpSp>
        <p:grpSp>
          <p:nvGrpSpPr>
            <p:cNvPr id="29" name="Group 29"/>
            <p:cNvGrpSpPr/>
            <p:nvPr/>
          </p:nvGrpSpPr>
          <p:grpSpPr>
            <a:xfrm>
              <a:off x="9163767" y="0"/>
              <a:ext cx="281191" cy="281191"/>
              <a:chOff x="0" y="0"/>
              <a:chExt cx="6350000" cy="6350000"/>
            </a:xfrm>
          </p:grpSpPr>
          <p:sp>
            <p:nvSpPr>
              <p:cNvPr id="30" name="Freeform 3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55E66"/>
              </a:solidFill>
            </p:spPr>
          </p:sp>
        </p:grpSp>
        <p:grpSp>
          <p:nvGrpSpPr>
            <p:cNvPr id="31" name="Group 31"/>
            <p:cNvGrpSpPr/>
            <p:nvPr/>
          </p:nvGrpSpPr>
          <p:grpSpPr>
            <a:xfrm>
              <a:off x="13745651" y="0"/>
              <a:ext cx="281191" cy="281191"/>
              <a:chOff x="0" y="0"/>
              <a:chExt cx="6350000" cy="6350000"/>
            </a:xfrm>
          </p:grpSpPr>
          <p:sp>
            <p:nvSpPr>
              <p:cNvPr id="32" name="Freeform 3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55E66"/>
              </a:solidFill>
            </p:spPr>
          </p:sp>
        </p:grpSp>
        <p:grpSp>
          <p:nvGrpSpPr>
            <p:cNvPr id="33" name="Group 33"/>
            <p:cNvGrpSpPr/>
            <p:nvPr/>
          </p:nvGrpSpPr>
          <p:grpSpPr>
            <a:xfrm>
              <a:off x="18327534" y="0"/>
              <a:ext cx="281191" cy="281191"/>
              <a:chOff x="0" y="0"/>
              <a:chExt cx="6350000" cy="6350000"/>
            </a:xfrm>
          </p:grpSpPr>
          <p:sp>
            <p:nvSpPr>
              <p:cNvPr id="34" name="Freeform 3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55E66"/>
              </a:solidFill>
            </p:spPr>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55E66"/>
        </a:solidFill>
        <a:effectLst/>
      </p:bgPr>
    </p:bg>
    <p:spTree>
      <p:nvGrpSpPr>
        <p:cNvPr id="1" name=""/>
        <p:cNvGrpSpPr/>
        <p:nvPr/>
      </p:nvGrpSpPr>
      <p:grpSpPr>
        <a:xfrm>
          <a:off x="0" y="0"/>
          <a:ext cx="0" cy="0"/>
          <a:chOff x="0" y="0"/>
          <a:chExt cx="0" cy="0"/>
        </a:xfrm>
      </p:grpSpPr>
      <p:grpSp>
        <p:nvGrpSpPr>
          <p:cNvPr id="2" name="Group 2"/>
          <p:cNvGrpSpPr/>
          <p:nvPr/>
        </p:nvGrpSpPr>
        <p:grpSpPr>
          <a:xfrm>
            <a:off x="1653915" y="4845117"/>
            <a:ext cx="5455915" cy="3758190"/>
            <a:chOff x="0" y="0"/>
            <a:chExt cx="7274553" cy="5010920"/>
          </a:xfrm>
        </p:grpSpPr>
        <p:sp>
          <p:nvSpPr>
            <p:cNvPr id="3" name="TextBox 3"/>
            <p:cNvSpPr txBox="1"/>
            <p:nvPr/>
          </p:nvSpPr>
          <p:spPr>
            <a:xfrm>
              <a:off x="0" y="85725"/>
              <a:ext cx="7274553" cy="3792008"/>
            </a:xfrm>
            <a:prstGeom prst="rect">
              <a:avLst/>
            </a:prstGeom>
          </p:spPr>
          <p:txBody>
            <a:bodyPr lIns="0" tIns="0" rIns="0" bIns="0" rtlCol="0" anchor="t">
              <a:spAutoFit/>
            </a:bodyPr>
            <a:lstStyle/>
            <a:p>
              <a:pPr>
                <a:lnSpc>
                  <a:spcPts val="11000"/>
                </a:lnSpc>
              </a:pPr>
              <a:r>
                <a:rPr lang="en-US" sz="10000">
                  <a:solidFill>
                    <a:srgbClr val="FFFFFF"/>
                  </a:solidFill>
                  <a:latin typeface="Fira Sans Light"/>
                </a:rPr>
                <a:t>Recent Releases</a:t>
              </a:r>
            </a:p>
          </p:txBody>
        </p:sp>
        <p:sp>
          <p:nvSpPr>
            <p:cNvPr id="4" name="TextBox 4"/>
            <p:cNvSpPr txBox="1"/>
            <p:nvPr/>
          </p:nvSpPr>
          <p:spPr>
            <a:xfrm>
              <a:off x="0" y="4270086"/>
              <a:ext cx="7274553" cy="740833"/>
            </a:xfrm>
            <a:prstGeom prst="rect">
              <a:avLst/>
            </a:prstGeom>
          </p:spPr>
          <p:txBody>
            <a:bodyPr lIns="0" tIns="0" rIns="0" bIns="0" rtlCol="0" anchor="t">
              <a:spAutoFit/>
            </a:bodyPr>
            <a:lstStyle/>
            <a:p>
              <a:pPr>
                <a:lnSpc>
                  <a:spcPts val="4550"/>
                </a:lnSpc>
              </a:pPr>
              <a:endParaRPr/>
            </a:p>
          </p:txBody>
        </p:sp>
      </p:grpSp>
      <p:grpSp>
        <p:nvGrpSpPr>
          <p:cNvPr id="5" name="Group 5"/>
          <p:cNvGrpSpPr/>
          <p:nvPr/>
        </p:nvGrpSpPr>
        <p:grpSpPr>
          <a:xfrm>
            <a:off x="10597294" y="288580"/>
            <a:ext cx="6449097" cy="1680128"/>
            <a:chOff x="0" y="0"/>
            <a:chExt cx="8598796" cy="2240171"/>
          </a:xfrm>
        </p:grpSpPr>
        <p:sp>
          <p:nvSpPr>
            <p:cNvPr id="6" name="TextBox 6"/>
            <p:cNvSpPr txBox="1"/>
            <p:nvPr/>
          </p:nvSpPr>
          <p:spPr>
            <a:xfrm>
              <a:off x="0" y="932071"/>
              <a:ext cx="8598796" cy="1308100"/>
            </a:xfrm>
            <a:prstGeom prst="rect">
              <a:avLst/>
            </a:prstGeom>
          </p:spPr>
          <p:txBody>
            <a:bodyPr lIns="0" tIns="0" rIns="0" bIns="0" rtlCol="0" anchor="t">
              <a:spAutoFit/>
            </a:bodyPr>
            <a:lstStyle/>
            <a:p>
              <a:pPr>
                <a:lnSpc>
                  <a:spcPts val="3900"/>
                </a:lnSpc>
              </a:pPr>
              <a:r>
                <a:rPr lang="en-US" sz="3000">
                  <a:solidFill>
                    <a:srgbClr val="FFFFFF"/>
                  </a:solidFill>
                  <a:latin typeface="Fira Sans Light"/>
                </a:rPr>
                <a:t>Jul 23, 2020 stands for PaddlePaddle – You only look once.</a:t>
              </a:r>
            </a:p>
          </p:txBody>
        </p:sp>
        <p:sp>
          <p:nvSpPr>
            <p:cNvPr id="7" name="TextBox 7"/>
            <p:cNvSpPr txBox="1"/>
            <p:nvPr/>
          </p:nvSpPr>
          <p:spPr>
            <a:xfrm>
              <a:off x="0" y="-38100"/>
              <a:ext cx="8598796" cy="740833"/>
            </a:xfrm>
            <a:prstGeom prst="rect">
              <a:avLst/>
            </a:prstGeom>
          </p:spPr>
          <p:txBody>
            <a:bodyPr lIns="0" tIns="0" rIns="0" bIns="0" rtlCol="0" anchor="t">
              <a:spAutoFit/>
            </a:bodyPr>
            <a:lstStyle/>
            <a:p>
              <a:pPr>
                <a:lnSpc>
                  <a:spcPts val="4550"/>
                </a:lnSpc>
              </a:pPr>
              <a:r>
                <a:rPr lang="en-US" sz="3500">
                  <a:solidFill>
                    <a:srgbClr val="FFEDD9"/>
                  </a:solidFill>
                  <a:latin typeface="Fira Sans Light"/>
                </a:rPr>
                <a:t>PP-YOLO</a:t>
              </a:r>
            </a:p>
          </p:txBody>
        </p:sp>
      </p:grpSp>
      <p:sp>
        <p:nvSpPr>
          <p:cNvPr id="8" name="AutoShape 8"/>
          <p:cNvSpPr/>
          <p:nvPr/>
        </p:nvSpPr>
        <p:spPr>
          <a:xfrm rot="-5400000">
            <a:off x="5684193" y="5138738"/>
            <a:ext cx="6919614" cy="0"/>
          </a:xfrm>
          <a:prstGeom prst="line">
            <a:avLst/>
          </a:prstGeom>
          <a:ln w="9525" cap="rnd">
            <a:solidFill>
              <a:srgbClr val="FFFFFF"/>
            </a:solidFill>
            <a:prstDash val="solid"/>
            <a:headEnd type="none" w="sm" len="sm"/>
            <a:tailEnd type="none" w="sm" len="sm"/>
          </a:ln>
        </p:spPr>
      </p:sp>
      <p:grpSp>
        <p:nvGrpSpPr>
          <p:cNvPr id="9" name="Group 9"/>
          <p:cNvGrpSpPr/>
          <p:nvPr/>
        </p:nvGrpSpPr>
        <p:grpSpPr>
          <a:xfrm>
            <a:off x="10597294" y="2141848"/>
            <a:ext cx="6449097" cy="1680128"/>
            <a:chOff x="0" y="0"/>
            <a:chExt cx="8598796" cy="2240171"/>
          </a:xfrm>
        </p:grpSpPr>
        <p:sp>
          <p:nvSpPr>
            <p:cNvPr id="10" name="TextBox 10"/>
            <p:cNvSpPr txBox="1"/>
            <p:nvPr/>
          </p:nvSpPr>
          <p:spPr>
            <a:xfrm>
              <a:off x="0" y="932071"/>
              <a:ext cx="8598796" cy="1308100"/>
            </a:xfrm>
            <a:prstGeom prst="rect">
              <a:avLst/>
            </a:prstGeom>
          </p:spPr>
          <p:txBody>
            <a:bodyPr lIns="0" tIns="0" rIns="0" bIns="0" rtlCol="0" anchor="t">
              <a:spAutoFit/>
            </a:bodyPr>
            <a:lstStyle/>
            <a:p>
              <a:pPr>
                <a:lnSpc>
                  <a:spcPts val="3900"/>
                </a:lnSpc>
              </a:pPr>
              <a:r>
                <a:rPr lang="en-US" sz="3000">
                  <a:solidFill>
                    <a:srgbClr val="FFFFFF"/>
                  </a:solidFill>
                  <a:latin typeface="Fira Sans Light"/>
                </a:rPr>
                <a:t>Nov 16, 2020 Scaling Cross Stage Partial Network </a:t>
              </a:r>
            </a:p>
          </p:txBody>
        </p:sp>
        <p:sp>
          <p:nvSpPr>
            <p:cNvPr id="11" name="TextBox 11"/>
            <p:cNvSpPr txBox="1"/>
            <p:nvPr/>
          </p:nvSpPr>
          <p:spPr>
            <a:xfrm>
              <a:off x="0" y="-38100"/>
              <a:ext cx="8598796" cy="740833"/>
            </a:xfrm>
            <a:prstGeom prst="rect">
              <a:avLst/>
            </a:prstGeom>
          </p:spPr>
          <p:txBody>
            <a:bodyPr lIns="0" tIns="0" rIns="0" bIns="0" rtlCol="0" anchor="t">
              <a:spAutoFit/>
            </a:bodyPr>
            <a:lstStyle/>
            <a:p>
              <a:pPr>
                <a:lnSpc>
                  <a:spcPts val="4550"/>
                </a:lnSpc>
              </a:pPr>
              <a:r>
                <a:rPr lang="en-US" sz="3500">
                  <a:solidFill>
                    <a:srgbClr val="FFEDD9"/>
                  </a:solidFill>
                  <a:latin typeface="Fira Sans Light"/>
                </a:rPr>
                <a:t>Scaled YOLOv4</a:t>
              </a:r>
            </a:p>
          </p:txBody>
        </p:sp>
      </p:grpSp>
      <p:grpSp>
        <p:nvGrpSpPr>
          <p:cNvPr id="12" name="Group 12"/>
          <p:cNvGrpSpPr/>
          <p:nvPr/>
        </p:nvGrpSpPr>
        <p:grpSpPr>
          <a:xfrm>
            <a:off x="10597294" y="5830731"/>
            <a:ext cx="6449097" cy="1680128"/>
            <a:chOff x="0" y="0"/>
            <a:chExt cx="8598796" cy="2240171"/>
          </a:xfrm>
        </p:grpSpPr>
        <p:sp>
          <p:nvSpPr>
            <p:cNvPr id="13" name="TextBox 13"/>
            <p:cNvSpPr txBox="1"/>
            <p:nvPr/>
          </p:nvSpPr>
          <p:spPr>
            <a:xfrm>
              <a:off x="0" y="932071"/>
              <a:ext cx="8598796" cy="1308100"/>
            </a:xfrm>
            <a:prstGeom prst="rect">
              <a:avLst/>
            </a:prstGeom>
          </p:spPr>
          <p:txBody>
            <a:bodyPr lIns="0" tIns="0" rIns="0" bIns="0" rtlCol="0" anchor="t">
              <a:spAutoFit/>
            </a:bodyPr>
            <a:lstStyle/>
            <a:p>
              <a:pPr>
                <a:lnSpc>
                  <a:spcPts val="3900"/>
                </a:lnSpc>
              </a:pPr>
              <a:r>
                <a:rPr lang="en-US" sz="3000">
                  <a:solidFill>
                    <a:srgbClr val="FFFFFF"/>
                  </a:solidFill>
                  <a:latin typeface="Fira Sans Light"/>
                </a:rPr>
                <a:t>Jul 18, 2021 An anchor-free version of YOLO</a:t>
              </a:r>
            </a:p>
          </p:txBody>
        </p:sp>
        <p:sp>
          <p:nvSpPr>
            <p:cNvPr id="14" name="TextBox 14"/>
            <p:cNvSpPr txBox="1"/>
            <p:nvPr/>
          </p:nvSpPr>
          <p:spPr>
            <a:xfrm>
              <a:off x="0" y="-38100"/>
              <a:ext cx="8598796" cy="740833"/>
            </a:xfrm>
            <a:prstGeom prst="rect">
              <a:avLst/>
            </a:prstGeom>
          </p:spPr>
          <p:txBody>
            <a:bodyPr lIns="0" tIns="0" rIns="0" bIns="0" rtlCol="0" anchor="t">
              <a:spAutoFit/>
            </a:bodyPr>
            <a:lstStyle/>
            <a:p>
              <a:pPr>
                <a:lnSpc>
                  <a:spcPts val="4550"/>
                </a:lnSpc>
              </a:pPr>
              <a:r>
                <a:rPr lang="en-US" sz="3500">
                  <a:solidFill>
                    <a:srgbClr val="FFEDD9"/>
                  </a:solidFill>
                  <a:latin typeface="Fira Sans Light Bold"/>
                </a:rPr>
                <a:t>YOLOX</a:t>
              </a:r>
            </a:p>
          </p:txBody>
        </p:sp>
      </p:grpSp>
      <p:grpSp>
        <p:nvGrpSpPr>
          <p:cNvPr id="16" name="Group 16"/>
          <p:cNvGrpSpPr/>
          <p:nvPr/>
        </p:nvGrpSpPr>
        <p:grpSpPr>
          <a:xfrm>
            <a:off x="10597294" y="4031526"/>
            <a:ext cx="6449097" cy="1680128"/>
            <a:chOff x="0" y="0"/>
            <a:chExt cx="8598796" cy="2240171"/>
          </a:xfrm>
        </p:grpSpPr>
        <p:sp>
          <p:nvSpPr>
            <p:cNvPr id="17" name="TextBox 17"/>
            <p:cNvSpPr txBox="1"/>
            <p:nvPr/>
          </p:nvSpPr>
          <p:spPr>
            <a:xfrm>
              <a:off x="0" y="932071"/>
              <a:ext cx="8598796" cy="1308100"/>
            </a:xfrm>
            <a:prstGeom prst="rect">
              <a:avLst/>
            </a:prstGeom>
          </p:spPr>
          <p:txBody>
            <a:bodyPr lIns="0" tIns="0" rIns="0" bIns="0" rtlCol="0" anchor="t">
              <a:spAutoFit/>
            </a:bodyPr>
            <a:lstStyle/>
            <a:p>
              <a:pPr>
                <a:lnSpc>
                  <a:spcPts val="3900"/>
                </a:lnSpc>
              </a:pPr>
              <a:r>
                <a:rPr lang="en-US" sz="3000">
                  <a:solidFill>
                    <a:srgbClr val="FFFFFF"/>
                  </a:solidFill>
                  <a:latin typeface="Fira Sans Light"/>
                </a:rPr>
                <a:t>May 10, 2021 You Only Learn One Representation</a:t>
              </a:r>
            </a:p>
          </p:txBody>
        </p:sp>
        <p:sp>
          <p:nvSpPr>
            <p:cNvPr id="18" name="TextBox 18"/>
            <p:cNvSpPr txBox="1"/>
            <p:nvPr/>
          </p:nvSpPr>
          <p:spPr>
            <a:xfrm>
              <a:off x="0" y="-38100"/>
              <a:ext cx="8598796" cy="740833"/>
            </a:xfrm>
            <a:prstGeom prst="rect">
              <a:avLst/>
            </a:prstGeom>
          </p:spPr>
          <p:txBody>
            <a:bodyPr lIns="0" tIns="0" rIns="0" bIns="0" rtlCol="0" anchor="t">
              <a:spAutoFit/>
            </a:bodyPr>
            <a:lstStyle/>
            <a:p>
              <a:pPr>
                <a:lnSpc>
                  <a:spcPts val="4550"/>
                </a:lnSpc>
              </a:pPr>
              <a:r>
                <a:rPr lang="en-US" sz="3500">
                  <a:solidFill>
                    <a:srgbClr val="FFEDD9"/>
                  </a:solidFill>
                  <a:latin typeface="Fira Sans Light Bold"/>
                </a:rPr>
                <a:t>YOLOR</a:t>
              </a:r>
            </a:p>
          </p:txBody>
        </p:sp>
      </p:grpSp>
      <p:grpSp>
        <p:nvGrpSpPr>
          <p:cNvPr id="19" name="Group 19"/>
          <p:cNvGrpSpPr/>
          <p:nvPr/>
        </p:nvGrpSpPr>
        <p:grpSpPr>
          <a:xfrm>
            <a:off x="10597294" y="7721527"/>
            <a:ext cx="6980725" cy="1680128"/>
            <a:chOff x="0" y="0"/>
            <a:chExt cx="9307633" cy="2240171"/>
          </a:xfrm>
        </p:grpSpPr>
        <p:sp>
          <p:nvSpPr>
            <p:cNvPr id="20" name="TextBox 20"/>
            <p:cNvSpPr txBox="1"/>
            <p:nvPr/>
          </p:nvSpPr>
          <p:spPr>
            <a:xfrm>
              <a:off x="0" y="932071"/>
              <a:ext cx="9307633" cy="1308100"/>
            </a:xfrm>
            <a:prstGeom prst="rect">
              <a:avLst/>
            </a:prstGeom>
          </p:spPr>
          <p:txBody>
            <a:bodyPr lIns="0" tIns="0" rIns="0" bIns="0" rtlCol="0" anchor="t">
              <a:spAutoFit/>
            </a:bodyPr>
            <a:lstStyle/>
            <a:p>
              <a:pPr>
                <a:lnSpc>
                  <a:spcPts val="3900"/>
                </a:lnSpc>
              </a:pPr>
              <a:r>
                <a:rPr lang="en-US" sz="3000">
                  <a:solidFill>
                    <a:srgbClr val="FFFFFF"/>
                  </a:solidFill>
                  <a:latin typeface="Fira Sans Light"/>
                </a:rPr>
                <a:t>Jul 06, 2022 Surpasses all known object detectors in both speed and accuracy</a:t>
              </a:r>
            </a:p>
          </p:txBody>
        </p:sp>
        <p:sp>
          <p:nvSpPr>
            <p:cNvPr id="21" name="TextBox 21"/>
            <p:cNvSpPr txBox="1"/>
            <p:nvPr/>
          </p:nvSpPr>
          <p:spPr>
            <a:xfrm>
              <a:off x="0" y="-38100"/>
              <a:ext cx="9307633" cy="740833"/>
            </a:xfrm>
            <a:prstGeom prst="rect">
              <a:avLst/>
            </a:prstGeom>
          </p:spPr>
          <p:txBody>
            <a:bodyPr lIns="0" tIns="0" rIns="0" bIns="0" rtlCol="0" anchor="t">
              <a:spAutoFit/>
            </a:bodyPr>
            <a:lstStyle/>
            <a:p>
              <a:pPr>
                <a:lnSpc>
                  <a:spcPts val="4550"/>
                </a:lnSpc>
              </a:pPr>
              <a:r>
                <a:rPr lang="en-US" sz="3500">
                  <a:solidFill>
                    <a:srgbClr val="FFEDD9"/>
                  </a:solidFill>
                  <a:latin typeface="Fira Sans Light Bold"/>
                </a:rPr>
                <a:t>YOLOv7</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EDD9"/>
        </a:solidFill>
        <a:effectLst/>
      </p:bgPr>
    </p:bg>
    <p:spTree>
      <p:nvGrpSpPr>
        <p:cNvPr id="1" name=""/>
        <p:cNvGrpSpPr/>
        <p:nvPr/>
      </p:nvGrpSpPr>
      <p:grpSpPr>
        <a:xfrm>
          <a:off x="0" y="0"/>
          <a:ext cx="0" cy="0"/>
          <a:chOff x="0" y="0"/>
          <a:chExt cx="0" cy="0"/>
        </a:xfrm>
      </p:grpSpPr>
      <p:grpSp>
        <p:nvGrpSpPr>
          <p:cNvPr id="2" name="Group 2"/>
          <p:cNvGrpSpPr/>
          <p:nvPr/>
        </p:nvGrpSpPr>
        <p:grpSpPr>
          <a:xfrm>
            <a:off x="842630" y="1243727"/>
            <a:ext cx="11479223" cy="1539075"/>
            <a:chOff x="0" y="0"/>
            <a:chExt cx="15305630" cy="2052100"/>
          </a:xfrm>
        </p:grpSpPr>
        <p:sp>
          <p:nvSpPr>
            <p:cNvPr id="3" name="TextBox 3"/>
            <p:cNvSpPr txBox="1"/>
            <p:nvPr/>
          </p:nvSpPr>
          <p:spPr>
            <a:xfrm>
              <a:off x="0" y="47625"/>
              <a:ext cx="15305630" cy="1061508"/>
            </a:xfrm>
            <a:prstGeom prst="rect">
              <a:avLst/>
            </a:prstGeom>
          </p:spPr>
          <p:txBody>
            <a:bodyPr lIns="0" tIns="0" rIns="0" bIns="0" rtlCol="0" anchor="t">
              <a:spAutoFit/>
            </a:bodyPr>
            <a:lstStyle/>
            <a:p>
              <a:pPr>
                <a:lnSpc>
                  <a:spcPts val="6050"/>
                </a:lnSpc>
              </a:pPr>
              <a:r>
                <a:rPr lang="en-US" sz="5500">
                  <a:solidFill>
                    <a:srgbClr val="355E66"/>
                  </a:solidFill>
                  <a:latin typeface="Fira Sans Light"/>
                </a:rPr>
                <a:t>APPLICATIONS OF YOLO</a:t>
              </a:r>
            </a:p>
          </p:txBody>
        </p:sp>
        <p:sp>
          <p:nvSpPr>
            <p:cNvPr id="4" name="TextBox 4"/>
            <p:cNvSpPr txBox="1"/>
            <p:nvPr/>
          </p:nvSpPr>
          <p:spPr>
            <a:xfrm>
              <a:off x="0" y="1493300"/>
              <a:ext cx="15305630" cy="558800"/>
            </a:xfrm>
            <a:prstGeom prst="rect">
              <a:avLst/>
            </a:prstGeom>
          </p:spPr>
          <p:txBody>
            <a:bodyPr lIns="0" tIns="0" rIns="0" bIns="0" rtlCol="0" anchor="t">
              <a:spAutoFit/>
            </a:bodyPr>
            <a:lstStyle/>
            <a:p>
              <a:pPr>
                <a:lnSpc>
                  <a:spcPts val="3360"/>
                </a:lnSpc>
              </a:pPr>
              <a:endParaRPr/>
            </a:p>
          </p:txBody>
        </p:sp>
      </p:grpSp>
      <p:sp>
        <p:nvSpPr>
          <p:cNvPr id="6" name="TextBox 6"/>
          <p:cNvSpPr txBox="1"/>
          <p:nvPr/>
        </p:nvSpPr>
        <p:spPr>
          <a:xfrm>
            <a:off x="842630" y="3110213"/>
            <a:ext cx="13576949" cy="1400175"/>
          </a:xfrm>
          <a:prstGeom prst="rect">
            <a:avLst/>
          </a:prstGeom>
        </p:spPr>
        <p:txBody>
          <a:bodyPr lIns="0" tIns="0" rIns="0" bIns="0" rtlCol="0" anchor="t">
            <a:spAutoFit/>
          </a:bodyPr>
          <a:lstStyle/>
          <a:p>
            <a:pPr algn="just">
              <a:lnSpc>
                <a:spcPts val="3742"/>
              </a:lnSpc>
              <a:spcBef>
                <a:spcPct val="0"/>
              </a:spcBef>
            </a:pPr>
            <a:r>
              <a:rPr lang="en-US" sz="3118">
                <a:solidFill>
                  <a:srgbClr val="355E66"/>
                </a:solidFill>
                <a:latin typeface="Fira Sans Light Bold"/>
              </a:rPr>
              <a:t>Autonomous driving:</a:t>
            </a:r>
            <a:r>
              <a:rPr lang="en-US" sz="3118">
                <a:solidFill>
                  <a:srgbClr val="355E66"/>
                </a:solidFill>
                <a:latin typeface="Fira Sans Light"/>
              </a:rPr>
              <a:t> here object detection is required to avoid accidents on the road since there is no human managing the wheel. In this case, YOLO helps detect people, cars, or any external hazards appearing on the road.</a:t>
            </a:r>
          </a:p>
        </p:txBody>
      </p:sp>
      <p:sp>
        <p:nvSpPr>
          <p:cNvPr id="7" name="TextBox 7"/>
          <p:cNvSpPr txBox="1"/>
          <p:nvPr/>
        </p:nvSpPr>
        <p:spPr>
          <a:xfrm>
            <a:off x="842630" y="4911435"/>
            <a:ext cx="13576949" cy="981075"/>
          </a:xfrm>
          <a:prstGeom prst="rect">
            <a:avLst/>
          </a:prstGeom>
        </p:spPr>
        <p:txBody>
          <a:bodyPr lIns="0" tIns="0" rIns="0" bIns="0" rtlCol="0" anchor="t">
            <a:spAutoFit/>
          </a:bodyPr>
          <a:lstStyle/>
          <a:p>
            <a:pPr algn="just">
              <a:lnSpc>
                <a:spcPts val="3840"/>
              </a:lnSpc>
              <a:spcBef>
                <a:spcPct val="0"/>
              </a:spcBef>
            </a:pPr>
            <a:r>
              <a:rPr lang="en-US" sz="3200">
                <a:solidFill>
                  <a:srgbClr val="355E66"/>
                </a:solidFill>
                <a:latin typeface="Fira Sans Light Bold"/>
              </a:rPr>
              <a:t>Wildlife detection:</a:t>
            </a:r>
            <a:r>
              <a:rPr lang="en-US" sz="3200">
                <a:solidFill>
                  <a:srgbClr val="355E66"/>
                </a:solidFill>
                <a:latin typeface="Fira Sans Light"/>
              </a:rPr>
              <a:t> this is as applicable for trees and biodiversity as it is for different species of animals to track their growth and migration.</a:t>
            </a:r>
          </a:p>
        </p:txBody>
      </p:sp>
      <p:sp>
        <p:nvSpPr>
          <p:cNvPr id="8" name="TextBox 8"/>
          <p:cNvSpPr txBox="1"/>
          <p:nvPr/>
        </p:nvSpPr>
        <p:spPr>
          <a:xfrm>
            <a:off x="842630" y="6240172"/>
            <a:ext cx="14419579" cy="1466850"/>
          </a:xfrm>
          <a:prstGeom prst="rect">
            <a:avLst/>
          </a:prstGeom>
        </p:spPr>
        <p:txBody>
          <a:bodyPr lIns="0" tIns="0" rIns="0" bIns="0" rtlCol="0" anchor="t">
            <a:spAutoFit/>
          </a:bodyPr>
          <a:lstStyle/>
          <a:p>
            <a:pPr algn="just">
              <a:lnSpc>
                <a:spcPts val="3840"/>
              </a:lnSpc>
              <a:spcBef>
                <a:spcPct val="0"/>
              </a:spcBef>
            </a:pPr>
            <a:r>
              <a:rPr lang="en-US" sz="3200">
                <a:solidFill>
                  <a:srgbClr val="355E66"/>
                </a:solidFill>
                <a:latin typeface="Fira Sans Light Bold"/>
              </a:rPr>
              <a:t>Robotics:</a:t>
            </a:r>
            <a:r>
              <a:rPr lang="en-US" sz="3200">
                <a:solidFill>
                  <a:srgbClr val="355E66"/>
                </a:solidFill>
                <a:latin typeface="Fira Sans Light"/>
              </a:rPr>
              <a:t> depending on the industry the robot operates in, some robots do require computer vision to detect objects on their path and perform a particular instruction.</a:t>
            </a:r>
          </a:p>
        </p:txBody>
      </p:sp>
      <p:sp>
        <p:nvSpPr>
          <p:cNvPr id="9" name="TextBox 9"/>
          <p:cNvSpPr txBox="1"/>
          <p:nvPr/>
        </p:nvSpPr>
        <p:spPr>
          <a:xfrm>
            <a:off x="842630" y="8059447"/>
            <a:ext cx="14419579" cy="1466850"/>
          </a:xfrm>
          <a:prstGeom prst="rect">
            <a:avLst/>
          </a:prstGeom>
        </p:spPr>
        <p:txBody>
          <a:bodyPr lIns="0" tIns="0" rIns="0" bIns="0" rtlCol="0" anchor="t">
            <a:spAutoFit/>
          </a:bodyPr>
          <a:lstStyle/>
          <a:p>
            <a:pPr algn="just">
              <a:lnSpc>
                <a:spcPts val="3840"/>
              </a:lnSpc>
              <a:spcBef>
                <a:spcPct val="0"/>
              </a:spcBef>
            </a:pPr>
            <a:r>
              <a:rPr lang="en-US" sz="3200">
                <a:solidFill>
                  <a:srgbClr val="355E66"/>
                </a:solidFill>
                <a:latin typeface="Fira Sans Light Bold"/>
              </a:rPr>
              <a:t>Retail:</a:t>
            </a:r>
            <a:r>
              <a:rPr lang="en-US" sz="3200">
                <a:solidFill>
                  <a:srgbClr val="355E66"/>
                </a:solidFill>
                <a:latin typeface="Fira Sans Light"/>
              </a:rPr>
              <a:t> visual product search or reverse image search are becoming increasingly popular in retail, which wouldn’t have been possible without object detection algorithms like YOLO.</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EDD9"/>
        </a:solidFill>
        <a:effectLst/>
      </p:bgPr>
    </p:bg>
    <p:spTree>
      <p:nvGrpSpPr>
        <p:cNvPr id="1" name=""/>
        <p:cNvGrpSpPr/>
        <p:nvPr/>
      </p:nvGrpSpPr>
      <p:grpSpPr>
        <a:xfrm>
          <a:off x="0" y="0"/>
          <a:ext cx="0" cy="0"/>
          <a:chOff x="0" y="0"/>
          <a:chExt cx="0" cy="0"/>
        </a:xfrm>
      </p:grpSpPr>
      <p:grpSp>
        <p:nvGrpSpPr>
          <p:cNvPr id="2" name="Group 2"/>
          <p:cNvGrpSpPr/>
          <p:nvPr/>
        </p:nvGrpSpPr>
        <p:grpSpPr>
          <a:xfrm>
            <a:off x="842630" y="1243727"/>
            <a:ext cx="11479223" cy="1539075"/>
            <a:chOff x="0" y="0"/>
            <a:chExt cx="15305630" cy="2052100"/>
          </a:xfrm>
        </p:grpSpPr>
        <p:sp>
          <p:nvSpPr>
            <p:cNvPr id="3" name="TextBox 3"/>
            <p:cNvSpPr txBox="1"/>
            <p:nvPr/>
          </p:nvSpPr>
          <p:spPr>
            <a:xfrm>
              <a:off x="0" y="47625"/>
              <a:ext cx="15305630" cy="1061508"/>
            </a:xfrm>
            <a:prstGeom prst="rect">
              <a:avLst/>
            </a:prstGeom>
          </p:spPr>
          <p:txBody>
            <a:bodyPr lIns="0" tIns="0" rIns="0" bIns="0" rtlCol="0" anchor="t">
              <a:spAutoFit/>
            </a:bodyPr>
            <a:lstStyle/>
            <a:p>
              <a:pPr>
                <a:lnSpc>
                  <a:spcPts val="6050"/>
                </a:lnSpc>
              </a:pPr>
              <a:r>
                <a:rPr lang="en-US" sz="5500">
                  <a:solidFill>
                    <a:srgbClr val="355E66"/>
                  </a:solidFill>
                  <a:latin typeface="Fira Sans Light"/>
                </a:rPr>
                <a:t>OTHER OBJECT DETECTORS</a:t>
              </a:r>
            </a:p>
          </p:txBody>
        </p:sp>
        <p:sp>
          <p:nvSpPr>
            <p:cNvPr id="4" name="TextBox 4"/>
            <p:cNvSpPr txBox="1"/>
            <p:nvPr/>
          </p:nvSpPr>
          <p:spPr>
            <a:xfrm>
              <a:off x="0" y="1493300"/>
              <a:ext cx="15305630" cy="558800"/>
            </a:xfrm>
            <a:prstGeom prst="rect">
              <a:avLst/>
            </a:prstGeom>
          </p:spPr>
          <p:txBody>
            <a:bodyPr lIns="0" tIns="0" rIns="0" bIns="0" rtlCol="0" anchor="t">
              <a:spAutoFit/>
            </a:bodyPr>
            <a:lstStyle/>
            <a:p>
              <a:pPr>
                <a:lnSpc>
                  <a:spcPts val="3360"/>
                </a:lnSpc>
              </a:pPr>
              <a:endParaRPr/>
            </a:p>
          </p:txBody>
        </p:sp>
      </p:grpSp>
      <p:sp>
        <p:nvSpPr>
          <p:cNvPr id="6" name="TextBox 6"/>
          <p:cNvSpPr txBox="1"/>
          <p:nvPr/>
        </p:nvSpPr>
        <p:spPr>
          <a:xfrm>
            <a:off x="1028700" y="2470155"/>
            <a:ext cx="13576949" cy="2333625"/>
          </a:xfrm>
          <a:prstGeom prst="rect">
            <a:avLst/>
          </a:prstGeom>
        </p:spPr>
        <p:txBody>
          <a:bodyPr lIns="0" tIns="0" rIns="0" bIns="0" rtlCol="0" anchor="t">
            <a:spAutoFit/>
          </a:bodyPr>
          <a:lstStyle/>
          <a:p>
            <a:pPr algn="just">
              <a:lnSpc>
                <a:spcPts val="3742"/>
              </a:lnSpc>
              <a:spcBef>
                <a:spcPct val="0"/>
              </a:spcBef>
            </a:pPr>
            <a:r>
              <a:rPr lang="en-US" sz="3118" u="sng">
                <a:solidFill>
                  <a:srgbClr val="355E66"/>
                </a:solidFill>
                <a:latin typeface="Fira Sans Light Bold"/>
              </a:rPr>
              <a:t>Histogram of Oriented Gradients (HOG):</a:t>
            </a:r>
            <a:r>
              <a:rPr lang="en-US" sz="3118">
                <a:solidFill>
                  <a:srgbClr val="355E66"/>
                </a:solidFill>
                <a:latin typeface="Fira Sans Light"/>
              </a:rPr>
              <a:t> is one of the traditional object detection methods, first introduced in </a:t>
            </a:r>
            <a:r>
              <a:rPr lang="en-US" sz="3118">
                <a:solidFill>
                  <a:srgbClr val="355E66"/>
                </a:solidFill>
                <a:latin typeface="Fira Sans Light Bold"/>
              </a:rPr>
              <a:t>1986</a:t>
            </a:r>
            <a:r>
              <a:rPr lang="en-US" sz="3118">
                <a:solidFill>
                  <a:srgbClr val="355E66"/>
                </a:solidFill>
                <a:latin typeface="Fira Sans Light"/>
              </a:rPr>
              <a:t>.  Current HOG uses a </a:t>
            </a:r>
            <a:r>
              <a:rPr lang="en-US" sz="3118">
                <a:solidFill>
                  <a:srgbClr val="355E66"/>
                </a:solidFill>
                <a:latin typeface="Fira Sans Light Bold"/>
              </a:rPr>
              <a:t>feature descriptor</a:t>
            </a:r>
            <a:r>
              <a:rPr lang="en-US" sz="3118">
                <a:solidFill>
                  <a:srgbClr val="355E66"/>
                </a:solidFill>
                <a:latin typeface="Fira Sans Light"/>
              </a:rPr>
              <a:t> to detect </a:t>
            </a:r>
            <a:r>
              <a:rPr lang="en-US" sz="3118">
                <a:solidFill>
                  <a:srgbClr val="355E66"/>
                </a:solidFill>
                <a:latin typeface="Fira Sans Light Bold"/>
              </a:rPr>
              <a:t>objects of interest</a:t>
            </a:r>
            <a:r>
              <a:rPr lang="en-US" sz="3118">
                <a:solidFill>
                  <a:srgbClr val="355E66"/>
                </a:solidFill>
                <a:latin typeface="Fira Sans Light"/>
              </a:rPr>
              <a:t>. While revolutionary in the beginning, this method is </a:t>
            </a:r>
            <a:r>
              <a:rPr lang="en-US" sz="3118">
                <a:solidFill>
                  <a:srgbClr val="355E66"/>
                </a:solidFill>
                <a:latin typeface="Fira Sans Light Bold"/>
              </a:rPr>
              <a:t>time-consuming</a:t>
            </a:r>
            <a:r>
              <a:rPr lang="en-US" sz="3118">
                <a:solidFill>
                  <a:srgbClr val="355E66"/>
                </a:solidFill>
                <a:latin typeface="Fira Sans Light"/>
              </a:rPr>
              <a:t> for complex computer vision tasks.</a:t>
            </a:r>
          </a:p>
        </p:txBody>
      </p:sp>
      <p:sp>
        <p:nvSpPr>
          <p:cNvPr id="7" name="TextBox 7"/>
          <p:cNvSpPr txBox="1"/>
          <p:nvPr/>
        </p:nvSpPr>
        <p:spPr>
          <a:xfrm>
            <a:off x="1028700" y="5118105"/>
            <a:ext cx="13576949" cy="1952625"/>
          </a:xfrm>
          <a:prstGeom prst="rect">
            <a:avLst/>
          </a:prstGeom>
        </p:spPr>
        <p:txBody>
          <a:bodyPr lIns="0" tIns="0" rIns="0" bIns="0" rtlCol="0" anchor="t">
            <a:spAutoFit/>
          </a:bodyPr>
          <a:lstStyle/>
          <a:p>
            <a:pPr algn="just">
              <a:lnSpc>
                <a:spcPts val="3840"/>
              </a:lnSpc>
              <a:spcBef>
                <a:spcPct val="0"/>
              </a:spcBef>
            </a:pPr>
            <a:r>
              <a:rPr lang="en-US" sz="3200" u="sng">
                <a:solidFill>
                  <a:srgbClr val="355E66"/>
                </a:solidFill>
                <a:latin typeface="Fira Sans Light Bold"/>
              </a:rPr>
              <a:t>Fast R-CNN:</a:t>
            </a:r>
            <a:r>
              <a:rPr lang="en-US" sz="3200" u="sng">
                <a:solidFill>
                  <a:srgbClr val="355E66"/>
                </a:solidFill>
                <a:latin typeface="Fira Sans Light"/>
              </a:rPr>
              <a:t> </a:t>
            </a:r>
            <a:r>
              <a:rPr lang="en-US" sz="3200">
                <a:solidFill>
                  <a:srgbClr val="355E66"/>
                </a:solidFill>
                <a:latin typeface="Fira Sans Light"/>
              </a:rPr>
              <a:t>is an improved version of the initial R-CNN, where most of the upgrades concern speed. Advantages include higher detection quality, as compared to </a:t>
            </a:r>
            <a:r>
              <a:rPr lang="en-US" sz="3200">
                <a:solidFill>
                  <a:srgbClr val="355E66"/>
                </a:solidFill>
                <a:latin typeface="Fira Sans Light Bold"/>
              </a:rPr>
              <a:t>R-CNN</a:t>
            </a:r>
            <a:r>
              <a:rPr lang="en-US" sz="3200">
                <a:solidFill>
                  <a:srgbClr val="355E66"/>
                </a:solidFill>
                <a:latin typeface="Fira Sans Light"/>
              </a:rPr>
              <a:t>, </a:t>
            </a:r>
            <a:r>
              <a:rPr lang="en-US" sz="3200">
                <a:solidFill>
                  <a:srgbClr val="355E66"/>
                </a:solidFill>
                <a:latin typeface="Fira Sans Light Bold"/>
              </a:rPr>
              <a:t>single-stage training</a:t>
            </a:r>
            <a:r>
              <a:rPr lang="en-US" sz="3200">
                <a:solidFill>
                  <a:srgbClr val="355E66"/>
                </a:solidFill>
                <a:latin typeface="Fira Sans Light"/>
              </a:rPr>
              <a:t> using a </a:t>
            </a:r>
            <a:r>
              <a:rPr lang="en-US" sz="3200">
                <a:solidFill>
                  <a:srgbClr val="355E66"/>
                </a:solidFill>
                <a:latin typeface="Fira Sans Light Bold"/>
              </a:rPr>
              <a:t>multi-task loss</a:t>
            </a:r>
            <a:r>
              <a:rPr lang="en-US" sz="3200">
                <a:solidFill>
                  <a:srgbClr val="355E66"/>
                </a:solidFill>
                <a:latin typeface="Fira Sans Light"/>
              </a:rPr>
              <a:t>, </a:t>
            </a:r>
            <a:r>
              <a:rPr lang="en-US" sz="3200">
                <a:solidFill>
                  <a:srgbClr val="355E66"/>
                </a:solidFill>
                <a:latin typeface="Fira Sans Light Bold"/>
              </a:rPr>
              <a:t>no disk storage</a:t>
            </a:r>
            <a:r>
              <a:rPr lang="en-US" sz="3200">
                <a:solidFill>
                  <a:srgbClr val="355E66"/>
                </a:solidFill>
                <a:latin typeface="Fira Sans Light"/>
              </a:rPr>
              <a:t> for </a:t>
            </a:r>
            <a:r>
              <a:rPr lang="en-US" sz="3200">
                <a:solidFill>
                  <a:srgbClr val="355E66"/>
                </a:solidFill>
                <a:latin typeface="Fira Sans Light Bold"/>
              </a:rPr>
              <a:t>feature caching</a:t>
            </a:r>
            <a:r>
              <a:rPr lang="en-US" sz="3200">
                <a:solidFill>
                  <a:srgbClr val="355E66"/>
                </a:solidFill>
                <a:latin typeface="Fira Sans Light"/>
              </a:rPr>
              <a:t>, and more.</a:t>
            </a:r>
          </a:p>
        </p:txBody>
      </p:sp>
      <p:sp>
        <p:nvSpPr>
          <p:cNvPr id="8" name="TextBox 8"/>
          <p:cNvSpPr txBox="1"/>
          <p:nvPr/>
        </p:nvSpPr>
        <p:spPr>
          <a:xfrm>
            <a:off x="1028700" y="7385055"/>
            <a:ext cx="13576949" cy="2438400"/>
          </a:xfrm>
          <a:prstGeom prst="rect">
            <a:avLst/>
          </a:prstGeom>
        </p:spPr>
        <p:txBody>
          <a:bodyPr lIns="0" tIns="0" rIns="0" bIns="0" rtlCol="0" anchor="t">
            <a:spAutoFit/>
          </a:bodyPr>
          <a:lstStyle/>
          <a:p>
            <a:pPr algn="just">
              <a:lnSpc>
                <a:spcPts val="3840"/>
              </a:lnSpc>
              <a:spcBef>
                <a:spcPct val="0"/>
              </a:spcBef>
            </a:pPr>
            <a:r>
              <a:rPr lang="en-US" sz="3200" u="sng">
                <a:solidFill>
                  <a:srgbClr val="355E66"/>
                </a:solidFill>
                <a:latin typeface="Fira Sans Light Bold"/>
              </a:rPr>
              <a:t>Faster R-CNN:</a:t>
            </a:r>
            <a:r>
              <a:rPr lang="en-US" sz="3200">
                <a:solidFill>
                  <a:srgbClr val="355E66"/>
                </a:solidFill>
                <a:latin typeface="Fira Sans Light"/>
              </a:rPr>
              <a:t> is one of the </a:t>
            </a:r>
            <a:r>
              <a:rPr lang="en-US" sz="3200">
                <a:solidFill>
                  <a:srgbClr val="355E66"/>
                </a:solidFill>
                <a:latin typeface="Fira Sans Light Bold"/>
              </a:rPr>
              <a:t>most robust version</a:t>
            </a:r>
            <a:r>
              <a:rPr lang="en-US" sz="3200">
                <a:solidFill>
                  <a:srgbClr val="355E66"/>
                </a:solidFill>
                <a:latin typeface="Fira Sans Light"/>
              </a:rPr>
              <a:t> of the </a:t>
            </a:r>
            <a:r>
              <a:rPr lang="en-US" sz="3200">
                <a:solidFill>
                  <a:srgbClr val="355E66"/>
                </a:solidFill>
                <a:latin typeface="Fira Sans Light Bold"/>
              </a:rPr>
              <a:t>R-CNN family</a:t>
            </a:r>
            <a:r>
              <a:rPr lang="en-US" sz="3200">
                <a:solidFill>
                  <a:srgbClr val="355E66"/>
                </a:solidFill>
                <a:latin typeface="Fira Sans Light"/>
              </a:rPr>
              <a:t>. The Faster R-CNN method takes the </a:t>
            </a:r>
            <a:r>
              <a:rPr lang="en-US" sz="3200">
                <a:solidFill>
                  <a:srgbClr val="355E66"/>
                </a:solidFill>
                <a:latin typeface="Fira Sans Light Bold"/>
              </a:rPr>
              <a:t>selective search algorithm</a:t>
            </a:r>
            <a:r>
              <a:rPr lang="en-US" sz="3200">
                <a:solidFill>
                  <a:srgbClr val="355E66"/>
                </a:solidFill>
                <a:latin typeface="Fira Sans Light"/>
              </a:rPr>
              <a:t> adopted by</a:t>
            </a:r>
            <a:r>
              <a:rPr lang="en-US" sz="3200">
                <a:solidFill>
                  <a:srgbClr val="355E66"/>
                </a:solidFill>
                <a:latin typeface="Fira Sans Light Bold"/>
              </a:rPr>
              <a:t> R-CNN</a:t>
            </a:r>
            <a:r>
              <a:rPr lang="en-US" sz="3200">
                <a:solidFill>
                  <a:srgbClr val="355E66"/>
                </a:solidFill>
                <a:latin typeface="Fira Sans Light"/>
              </a:rPr>
              <a:t> and </a:t>
            </a:r>
            <a:r>
              <a:rPr lang="en-US" sz="3200">
                <a:solidFill>
                  <a:srgbClr val="355E66"/>
                </a:solidFill>
                <a:latin typeface="Fira Sans Light Bold"/>
              </a:rPr>
              <a:t>Fast R-CNN</a:t>
            </a:r>
            <a:r>
              <a:rPr lang="en-US" sz="3200">
                <a:solidFill>
                  <a:srgbClr val="355E66"/>
                </a:solidFill>
                <a:latin typeface="Fira Sans Light"/>
              </a:rPr>
              <a:t> to the next level by using the superior </a:t>
            </a:r>
            <a:r>
              <a:rPr lang="en-US" sz="3200">
                <a:solidFill>
                  <a:srgbClr val="355E66"/>
                </a:solidFill>
                <a:latin typeface="Fira Sans Light Bold"/>
              </a:rPr>
              <a:t>region proposal network</a:t>
            </a:r>
            <a:r>
              <a:rPr lang="en-US" sz="3200">
                <a:solidFill>
                  <a:srgbClr val="355E66"/>
                </a:solidFill>
                <a:latin typeface="Fira Sans Light"/>
              </a:rPr>
              <a:t>. This means that the algorithm computes the image with a wider range to generate more accurate results.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EDD9"/>
        </a:solidFill>
        <a:effectLst/>
      </p:bgPr>
    </p:bg>
    <p:spTree>
      <p:nvGrpSpPr>
        <p:cNvPr id="1" name=""/>
        <p:cNvGrpSpPr/>
        <p:nvPr/>
      </p:nvGrpSpPr>
      <p:grpSpPr>
        <a:xfrm>
          <a:off x="0" y="0"/>
          <a:ext cx="0" cy="0"/>
          <a:chOff x="0" y="0"/>
          <a:chExt cx="0" cy="0"/>
        </a:xfrm>
      </p:grpSpPr>
      <p:grpSp>
        <p:nvGrpSpPr>
          <p:cNvPr id="2" name="Group 2"/>
          <p:cNvGrpSpPr/>
          <p:nvPr/>
        </p:nvGrpSpPr>
        <p:grpSpPr>
          <a:xfrm>
            <a:off x="842630" y="1243727"/>
            <a:ext cx="11479223" cy="1539075"/>
            <a:chOff x="0" y="0"/>
            <a:chExt cx="15305630" cy="2052100"/>
          </a:xfrm>
        </p:grpSpPr>
        <p:sp>
          <p:nvSpPr>
            <p:cNvPr id="3" name="TextBox 3"/>
            <p:cNvSpPr txBox="1"/>
            <p:nvPr/>
          </p:nvSpPr>
          <p:spPr>
            <a:xfrm>
              <a:off x="0" y="47625"/>
              <a:ext cx="15305630" cy="1061508"/>
            </a:xfrm>
            <a:prstGeom prst="rect">
              <a:avLst/>
            </a:prstGeom>
          </p:spPr>
          <p:txBody>
            <a:bodyPr lIns="0" tIns="0" rIns="0" bIns="0" rtlCol="0" anchor="t">
              <a:spAutoFit/>
            </a:bodyPr>
            <a:lstStyle/>
            <a:p>
              <a:pPr>
                <a:lnSpc>
                  <a:spcPts val="6050"/>
                </a:lnSpc>
              </a:pPr>
              <a:r>
                <a:rPr lang="en-US" sz="5500">
                  <a:solidFill>
                    <a:srgbClr val="355E66"/>
                  </a:solidFill>
                  <a:latin typeface="Fira Sans Light"/>
                </a:rPr>
                <a:t>OTHER OBJECT DETECTORS</a:t>
              </a:r>
            </a:p>
          </p:txBody>
        </p:sp>
        <p:sp>
          <p:nvSpPr>
            <p:cNvPr id="4" name="TextBox 4"/>
            <p:cNvSpPr txBox="1"/>
            <p:nvPr/>
          </p:nvSpPr>
          <p:spPr>
            <a:xfrm>
              <a:off x="0" y="1493300"/>
              <a:ext cx="15305630" cy="558800"/>
            </a:xfrm>
            <a:prstGeom prst="rect">
              <a:avLst/>
            </a:prstGeom>
          </p:spPr>
          <p:txBody>
            <a:bodyPr lIns="0" tIns="0" rIns="0" bIns="0" rtlCol="0" anchor="t">
              <a:spAutoFit/>
            </a:bodyPr>
            <a:lstStyle/>
            <a:p>
              <a:pPr>
                <a:lnSpc>
                  <a:spcPts val="3360"/>
                </a:lnSpc>
              </a:pPr>
              <a:endParaRPr/>
            </a:p>
          </p:txBody>
        </p:sp>
      </p:grpSp>
      <p:sp>
        <p:nvSpPr>
          <p:cNvPr id="6" name="TextBox 6"/>
          <p:cNvSpPr txBox="1"/>
          <p:nvPr/>
        </p:nvSpPr>
        <p:spPr>
          <a:xfrm>
            <a:off x="1028700" y="2470155"/>
            <a:ext cx="13576949" cy="1866900"/>
          </a:xfrm>
          <a:prstGeom prst="rect">
            <a:avLst/>
          </a:prstGeom>
        </p:spPr>
        <p:txBody>
          <a:bodyPr lIns="0" tIns="0" rIns="0" bIns="0" rtlCol="0" anchor="t">
            <a:spAutoFit/>
          </a:bodyPr>
          <a:lstStyle/>
          <a:p>
            <a:pPr algn="just">
              <a:lnSpc>
                <a:spcPts val="3742"/>
              </a:lnSpc>
              <a:spcBef>
                <a:spcPct val="0"/>
              </a:spcBef>
            </a:pPr>
            <a:r>
              <a:rPr lang="en-US" sz="3118" u="sng">
                <a:solidFill>
                  <a:srgbClr val="355E66"/>
                </a:solidFill>
                <a:latin typeface="Fira Sans Light Bold"/>
              </a:rPr>
              <a:t>SSD:</a:t>
            </a:r>
            <a:r>
              <a:rPr lang="en-US" sz="3118">
                <a:solidFill>
                  <a:srgbClr val="355E66"/>
                </a:solidFill>
                <a:latin typeface="Fira Sans Light"/>
              </a:rPr>
              <a:t> The Single Shot Detector or SSD is one of the fastest real-time object detection models. It can achieve an astonishing</a:t>
            </a:r>
            <a:r>
              <a:rPr lang="en-US" sz="3118">
                <a:solidFill>
                  <a:srgbClr val="355E66"/>
                </a:solidFill>
                <a:latin typeface="Fira Sans Light Bold"/>
              </a:rPr>
              <a:t> five to tenfold increase in speed</a:t>
            </a:r>
            <a:r>
              <a:rPr lang="en-US" sz="3118">
                <a:solidFill>
                  <a:srgbClr val="355E66"/>
                </a:solidFill>
                <a:latin typeface="Fira Sans Light"/>
              </a:rPr>
              <a:t>, compared to </a:t>
            </a:r>
            <a:r>
              <a:rPr lang="en-US" sz="3118">
                <a:solidFill>
                  <a:srgbClr val="355E66"/>
                </a:solidFill>
                <a:latin typeface="Fira Sans Light Bold"/>
              </a:rPr>
              <a:t>RCNNs</a:t>
            </a:r>
            <a:r>
              <a:rPr lang="en-US" sz="3118">
                <a:solidFill>
                  <a:srgbClr val="355E66"/>
                </a:solidFill>
                <a:latin typeface="Fira Sans Light"/>
              </a:rPr>
              <a:t>, by taking advantage of </a:t>
            </a:r>
            <a:r>
              <a:rPr lang="en-US" sz="3118">
                <a:solidFill>
                  <a:srgbClr val="355E66"/>
                </a:solidFill>
                <a:latin typeface="Fira Sans Light Bold"/>
              </a:rPr>
              <a:t>multi-scale features</a:t>
            </a:r>
            <a:r>
              <a:rPr lang="en-US" sz="3118">
                <a:solidFill>
                  <a:srgbClr val="355E66"/>
                </a:solidFill>
                <a:latin typeface="Fira Sans Light"/>
              </a:rPr>
              <a:t> and </a:t>
            </a:r>
            <a:r>
              <a:rPr lang="en-US" sz="3118">
                <a:solidFill>
                  <a:srgbClr val="355E66"/>
                </a:solidFill>
                <a:latin typeface="Fira Sans Light Bold"/>
              </a:rPr>
              <a:t>default boxes</a:t>
            </a:r>
            <a:r>
              <a:rPr lang="en-US" sz="3118">
                <a:solidFill>
                  <a:srgbClr val="355E66"/>
                </a:solidFill>
                <a:latin typeface="Fira Sans Light"/>
              </a:rPr>
              <a:t>.</a:t>
            </a:r>
          </a:p>
        </p:txBody>
      </p:sp>
      <p:sp>
        <p:nvSpPr>
          <p:cNvPr id="7" name="TextBox 7"/>
          <p:cNvSpPr txBox="1"/>
          <p:nvPr/>
        </p:nvSpPr>
        <p:spPr>
          <a:xfrm>
            <a:off x="1028700" y="5118105"/>
            <a:ext cx="13576949" cy="2438400"/>
          </a:xfrm>
          <a:prstGeom prst="rect">
            <a:avLst/>
          </a:prstGeom>
        </p:spPr>
        <p:txBody>
          <a:bodyPr wrap="square" lIns="0" tIns="0" rIns="0" bIns="0" rtlCol="0" anchor="t">
            <a:spAutoFit/>
          </a:bodyPr>
          <a:lstStyle/>
          <a:p>
            <a:pPr algn="just">
              <a:lnSpc>
                <a:spcPts val="3840"/>
              </a:lnSpc>
              <a:spcBef>
                <a:spcPct val="0"/>
              </a:spcBef>
            </a:pPr>
            <a:r>
              <a:rPr lang="en-US" sz="3200" u="sng" dirty="0" err="1">
                <a:solidFill>
                  <a:srgbClr val="355E66"/>
                </a:solidFill>
                <a:latin typeface="Fira Sans Light Bold"/>
              </a:rPr>
              <a:t>RetinaNet</a:t>
            </a:r>
            <a:r>
              <a:rPr lang="en-US" sz="3200" u="sng" dirty="0">
                <a:solidFill>
                  <a:srgbClr val="355E66"/>
                </a:solidFill>
                <a:latin typeface="Fira Sans Light Bold"/>
              </a:rPr>
              <a:t>:</a:t>
            </a:r>
            <a:r>
              <a:rPr lang="en-US" sz="3200" dirty="0">
                <a:solidFill>
                  <a:srgbClr val="355E66"/>
                </a:solidFill>
                <a:latin typeface="Fira Sans Light"/>
              </a:rPr>
              <a:t> Introduced in </a:t>
            </a:r>
            <a:r>
              <a:rPr lang="en-US" sz="3200" dirty="0">
                <a:solidFill>
                  <a:srgbClr val="355E66"/>
                </a:solidFill>
                <a:latin typeface="Fira Sans Light Bold"/>
              </a:rPr>
              <a:t>2017</a:t>
            </a:r>
            <a:r>
              <a:rPr lang="en-US" sz="3200" dirty="0">
                <a:solidFill>
                  <a:srgbClr val="355E66"/>
                </a:solidFill>
                <a:latin typeface="Fira Sans Light"/>
              </a:rPr>
              <a:t>, </a:t>
            </a:r>
            <a:r>
              <a:rPr lang="en-US" sz="3200" dirty="0" err="1">
                <a:solidFill>
                  <a:srgbClr val="355E66"/>
                </a:solidFill>
                <a:latin typeface="Fira Sans Light"/>
              </a:rPr>
              <a:t>Retinanet</a:t>
            </a:r>
            <a:r>
              <a:rPr lang="en-US" sz="3200" dirty="0">
                <a:solidFill>
                  <a:srgbClr val="355E66"/>
                </a:solidFill>
                <a:latin typeface="Fira Sans Light"/>
              </a:rPr>
              <a:t> became one of YOLO’s main competitors as a single-run object detection model. Indeed, when </a:t>
            </a:r>
            <a:r>
              <a:rPr lang="en-US" sz="3200" dirty="0" err="1">
                <a:solidFill>
                  <a:srgbClr val="355E66"/>
                </a:solidFill>
                <a:latin typeface="Fira Sans Light"/>
              </a:rPr>
              <a:t>RetinaNet</a:t>
            </a:r>
            <a:r>
              <a:rPr lang="en-US" sz="3200" dirty="0">
                <a:solidFill>
                  <a:srgbClr val="355E66"/>
                </a:solidFill>
                <a:latin typeface="Fira Sans Light"/>
              </a:rPr>
              <a:t> was first released, its architecture amazingly surpassed</a:t>
            </a:r>
            <a:r>
              <a:rPr lang="en-US" sz="3200" dirty="0">
                <a:solidFill>
                  <a:srgbClr val="355E66"/>
                </a:solidFill>
                <a:latin typeface="Fira Sans Light Bold"/>
              </a:rPr>
              <a:t> YOLOv2</a:t>
            </a:r>
            <a:r>
              <a:rPr lang="en-US" sz="3200" dirty="0">
                <a:solidFill>
                  <a:srgbClr val="355E66"/>
                </a:solidFill>
                <a:latin typeface="Fira Sans Light"/>
              </a:rPr>
              <a:t>, and also challenged </a:t>
            </a:r>
            <a:r>
              <a:rPr lang="en-US" sz="3200" dirty="0">
                <a:solidFill>
                  <a:srgbClr val="355E66"/>
                </a:solidFill>
                <a:latin typeface="Fira Sans Light Bold"/>
              </a:rPr>
              <a:t>R-CNN’s accuracy</a:t>
            </a:r>
            <a:r>
              <a:rPr lang="en-US" sz="3200" dirty="0">
                <a:solidFill>
                  <a:srgbClr val="355E66"/>
                </a:solidFill>
                <a:latin typeface="Fira Sans Light"/>
              </a:rPr>
              <a:t>. These characteristics made the model widely applicable in </a:t>
            </a:r>
            <a:r>
              <a:rPr lang="en-US" sz="3200" dirty="0">
                <a:solidFill>
                  <a:srgbClr val="355E66"/>
                </a:solidFill>
                <a:latin typeface="Fira Sans Light Bold"/>
              </a:rPr>
              <a:t>satellite and aerial imagery</a:t>
            </a:r>
            <a:r>
              <a:rPr lang="en-US" sz="3200" dirty="0">
                <a:solidFill>
                  <a:srgbClr val="355E66"/>
                </a:solidFill>
                <a:latin typeface="Fira Sans Light"/>
              </a:rPr>
              <a:t>, in particular.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EDD9"/>
        </a:solidFill>
        <a:effectLst/>
      </p:bgPr>
    </p:bg>
    <p:spTree>
      <p:nvGrpSpPr>
        <p:cNvPr id="1" name=""/>
        <p:cNvGrpSpPr/>
        <p:nvPr/>
      </p:nvGrpSpPr>
      <p:grpSpPr>
        <a:xfrm>
          <a:off x="0" y="0"/>
          <a:ext cx="0" cy="0"/>
          <a:chOff x="0" y="0"/>
          <a:chExt cx="0" cy="0"/>
        </a:xfrm>
      </p:grpSpPr>
      <p:grpSp>
        <p:nvGrpSpPr>
          <p:cNvPr id="2" name="Group 2"/>
          <p:cNvGrpSpPr/>
          <p:nvPr/>
        </p:nvGrpSpPr>
        <p:grpSpPr>
          <a:xfrm>
            <a:off x="842630" y="1243727"/>
            <a:ext cx="11479223" cy="1539075"/>
            <a:chOff x="0" y="0"/>
            <a:chExt cx="15305630" cy="2052100"/>
          </a:xfrm>
        </p:grpSpPr>
        <p:sp>
          <p:nvSpPr>
            <p:cNvPr id="3" name="TextBox 3"/>
            <p:cNvSpPr txBox="1"/>
            <p:nvPr/>
          </p:nvSpPr>
          <p:spPr>
            <a:xfrm>
              <a:off x="0" y="47625"/>
              <a:ext cx="15305630" cy="1061508"/>
            </a:xfrm>
            <a:prstGeom prst="rect">
              <a:avLst/>
            </a:prstGeom>
          </p:spPr>
          <p:txBody>
            <a:bodyPr lIns="0" tIns="0" rIns="0" bIns="0" rtlCol="0" anchor="t">
              <a:spAutoFit/>
            </a:bodyPr>
            <a:lstStyle/>
            <a:p>
              <a:pPr>
                <a:lnSpc>
                  <a:spcPts val="6050"/>
                </a:lnSpc>
              </a:pPr>
              <a:r>
                <a:rPr lang="en-US" sz="5500">
                  <a:solidFill>
                    <a:srgbClr val="355E66"/>
                  </a:solidFill>
                  <a:latin typeface="Fira Sans Light"/>
                </a:rPr>
                <a:t>CONCLUSION</a:t>
              </a:r>
            </a:p>
          </p:txBody>
        </p:sp>
        <p:sp>
          <p:nvSpPr>
            <p:cNvPr id="4" name="TextBox 4"/>
            <p:cNvSpPr txBox="1"/>
            <p:nvPr/>
          </p:nvSpPr>
          <p:spPr>
            <a:xfrm>
              <a:off x="0" y="1493300"/>
              <a:ext cx="15305630" cy="558800"/>
            </a:xfrm>
            <a:prstGeom prst="rect">
              <a:avLst/>
            </a:prstGeom>
          </p:spPr>
          <p:txBody>
            <a:bodyPr lIns="0" tIns="0" rIns="0" bIns="0" rtlCol="0" anchor="t">
              <a:spAutoFit/>
            </a:bodyPr>
            <a:lstStyle/>
            <a:p>
              <a:pPr>
                <a:lnSpc>
                  <a:spcPts val="3360"/>
                </a:lnSpc>
              </a:pPr>
              <a:endParaRPr/>
            </a:p>
          </p:txBody>
        </p:sp>
      </p:grpSp>
      <p:sp>
        <p:nvSpPr>
          <p:cNvPr id="6" name="TextBox 6"/>
          <p:cNvSpPr txBox="1"/>
          <p:nvPr/>
        </p:nvSpPr>
        <p:spPr>
          <a:xfrm>
            <a:off x="1028700" y="2335026"/>
            <a:ext cx="13298672" cy="7100032"/>
          </a:xfrm>
          <a:prstGeom prst="rect">
            <a:avLst/>
          </a:prstGeom>
        </p:spPr>
        <p:txBody>
          <a:bodyPr lIns="0" tIns="0" rIns="0" bIns="0" rtlCol="0" anchor="t">
            <a:spAutoFit/>
          </a:bodyPr>
          <a:lstStyle/>
          <a:p>
            <a:pPr algn="just">
              <a:lnSpc>
                <a:spcPts val="5667"/>
              </a:lnSpc>
            </a:pPr>
            <a:r>
              <a:rPr lang="en-US" sz="3498">
                <a:solidFill>
                  <a:srgbClr val="355E66"/>
                </a:solidFill>
                <a:latin typeface="Fira Sans Light"/>
              </a:rPr>
              <a:t>The ongoing innovation will continue to generate more demand for computer vision models, where YOLO will still hold its special place for a number of reasons: YOLO heavily relies on a </a:t>
            </a:r>
            <a:r>
              <a:rPr lang="en-US" sz="3498">
                <a:solidFill>
                  <a:srgbClr val="355E66"/>
                </a:solidFill>
                <a:latin typeface="Fira Sans Light Bold"/>
              </a:rPr>
              <a:t>unified detection mechanism </a:t>
            </a:r>
            <a:r>
              <a:rPr lang="en-US" sz="3498">
                <a:solidFill>
                  <a:srgbClr val="355E66"/>
                </a:solidFill>
                <a:latin typeface="Fira Sans Light"/>
              </a:rPr>
              <a:t>that consolidates different object detection elements into a </a:t>
            </a:r>
            <a:r>
              <a:rPr lang="en-US" sz="3498">
                <a:solidFill>
                  <a:srgbClr val="355E66"/>
                </a:solidFill>
                <a:latin typeface="Fira Sans Light Bold"/>
              </a:rPr>
              <a:t>single neural network</a:t>
            </a:r>
            <a:r>
              <a:rPr lang="en-US" sz="3498">
                <a:solidFill>
                  <a:srgbClr val="355E66"/>
                </a:solidFill>
                <a:latin typeface="Fira Sans Light"/>
              </a:rPr>
              <a:t> to effectively perform </a:t>
            </a:r>
            <a:r>
              <a:rPr lang="en-US" sz="3498">
                <a:solidFill>
                  <a:srgbClr val="355E66"/>
                </a:solidFill>
                <a:latin typeface="Fira Sans Light Bold"/>
              </a:rPr>
              <a:t>computer vision tasks</a:t>
            </a:r>
            <a:r>
              <a:rPr lang="en-US" sz="3498">
                <a:solidFill>
                  <a:srgbClr val="355E66"/>
                </a:solidFill>
                <a:latin typeface="Fira Sans Light"/>
              </a:rPr>
              <a:t>. Thanks to YOLO, the models can be trained with a </a:t>
            </a:r>
            <a:r>
              <a:rPr lang="en-US" sz="3498">
                <a:solidFill>
                  <a:srgbClr val="355E66"/>
                </a:solidFill>
                <a:latin typeface="Fira Sans Light Bold"/>
              </a:rPr>
              <a:t>single neural network</a:t>
            </a:r>
            <a:r>
              <a:rPr lang="en-US" sz="3498">
                <a:solidFill>
                  <a:srgbClr val="355E66"/>
                </a:solidFill>
                <a:latin typeface="Fira Sans Light"/>
              </a:rPr>
              <a:t> into an </a:t>
            </a:r>
            <a:r>
              <a:rPr lang="en-US" sz="3498">
                <a:solidFill>
                  <a:srgbClr val="355E66"/>
                </a:solidFill>
                <a:latin typeface="Fira Sans Light Bold"/>
              </a:rPr>
              <a:t>entire detection pipeline</a:t>
            </a:r>
            <a:r>
              <a:rPr lang="en-US" sz="3498">
                <a:solidFill>
                  <a:srgbClr val="355E66"/>
                </a:solidFill>
                <a:latin typeface="Fira Sans Light"/>
              </a:rPr>
              <a:t>. It’s not surprising that the algorithm found application in countless industries, eventually becoming the nexus for projects invested in object detection.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EDD9"/>
        </a:solidFill>
        <a:effectLst/>
      </p:bgPr>
    </p:bg>
    <p:spTree>
      <p:nvGrpSpPr>
        <p:cNvPr id="1" name=""/>
        <p:cNvGrpSpPr/>
        <p:nvPr/>
      </p:nvGrpSpPr>
      <p:grpSpPr>
        <a:xfrm>
          <a:off x="0" y="0"/>
          <a:ext cx="0" cy="0"/>
          <a:chOff x="0" y="0"/>
          <a:chExt cx="0" cy="0"/>
        </a:xfrm>
      </p:grpSpPr>
      <p:grpSp>
        <p:nvGrpSpPr>
          <p:cNvPr id="2" name="Group 2"/>
          <p:cNvGrpSpPr/>
          <p:nvPr/>
        </p:nvGrpSpPr>
        <p:grpSpPr>
          <a:xfrm>
            <a:off x="2730560" y="2235318"/>
            <a:ext cx="5340079" cy="2438069"/>
            <a:chOff x="0" y="85725"/>
            <a:chExt cx="7120105" cy="3250758"/>
          </a:xfrm>
        </p:grpSpPr>
        <p:sp>
          <p:nvSpPr>
            <p:cNvPr id="3" name="TextBox 3"/>
            <p:cNvSpPr txBox="1"/>
            <p:nvPr/>
          </p:nvSpPr>
          <p:spPr>
            <a:xfrm>
              <a:off x="0" y="85725"/>
              <a:ext cx="7120105" cy="1937808"/>
            </a:xfrm>
            <a:prstGeom prst="rect">
              <a:avLst/>
            </a:prstGeom>
          </p:spPr>
          <p:txBody>
            <a:bodyPr lIns="0" tIns="0" rIns="0" bIns="0" rtlCol="0" anchor="t">
              <a:spAutoFit/>
            </a:bodyPr>
            <a:lstStyle/>
            <a:p>
              <a:pPr>
                <a:lnSpc>
                  <a:spcPts val="11000"/>
                </a:lnSpc>
              </a:pPr>
              <a:r>
                <a:rPr lang="en-US" sz="10000" dirty="0">
                  <a:solidFill>
                    <a:srgbClr val="355E66"/>
                  </a:solidFill>
                  <a:latin typeface="Fira Sans Light"/>
                </a:rPr>
                <a:t>Agenda</a:t>
              </a:r>
            </a:p>
          </p:txBody>
        </p:sp>
        <p:sp>
          <p:nvSpPr>
            <p:cNvPr id="4" name="TextBox 4"/>
            <p:cNvSpPr txBox="1"/>
            <p:nvPr/>
          </p:nvSpPr>
          <p:spPr>
            <a:xfrm>
              <a:off x="0" y="2587987"/>
              <a:ext cx="7120105" cy="748496"/>
            </a:xfrm>
            <a:prstGeom prst="rect">
              <a:avLst/>
            </a:prstGeom>
          </p:spPr>
          <p:txBody>
            <a:bodyPr lIns="0" tIns="0" rIns="0" bIns="0" rtlCol="0" anchor="t">
              <a:spAutoFit/>
            </a:bodyPr>
            <a:lstStyle/>
            <a:p>
              <a:pPr>
                <a:lnSpc>
                  <a:spcPts val="4550"/>
                </a:lnSpc>
              </a:pPr>
              <a:endParaRPr lang="en-US" sz="3500" dirty="0">
                <a:solidFill>
                  <a:srgbClr val="355E66"/>
                </a:solidFill>
                <a:latin typeface="Fira Sans Light Bold"/>
              </a:endParaRPr>
            </a:p>
          </p:txBody>
        </p:sp>
      </p:grpSp>
      <p:grpSp>
        <p:nvGrpSpPr>
          <p:cNvPr id="5" name="Group 5"/>
          <p:cNvGrpSpPr/>
          <p:nvPr/>
        </p:nvGrpSpPr>
        <p:grpSpPr>
          <a:xfrm>
            <a:off x="10217362" y="1655549"/>
            <a:ext cx="6485323" cy="2873375"/>
            <a:chOff x="0" y="0"/>
            <a:chExt cx="8647097" cy="3831167"/>
          </a:xfrm>
        </p:grpSpPr>
        <p:sp>
          <p:nvSpPr>
            <p:cNvPr id="6" name="TextBox 6"/>
            <p:cNvSpPr txBox="1"/>
            <p:nvPr/>
          </p:nvSpPr>
          <p:spPr>
            <a:xfrm>
              <a:off x="0" y="1611842"/>
              <a:ext cx="8647097" cy="2219325"/>
            </a:xfrm>
            <a:prstGeom prst="rect">
              <a:avLst/>
            </a:prstGeom>
          </p:spPr>
          <p:txBody>
            <a:bodyPr lIns="0" tIns="0" rIns="0" bIns="0" rtlCol="0" anchor="t">
              <a:spAutoFit/>
            </a:bodyPr>
            <a:lstStyle/>
            <a:p>
              <a:pPr>
                <a:lnSpc>
                  <a:spcPts val="6600"/>
                </a:lnSpc>
              </a:pPr>
              <a:r>
                <a:rPr lang="en-US" sz="5500">
                  <a:solidFill>
                    <a:srgbClr val="355E66"/>
                  </a:solidFill>
                  <a:latin typeface="Fira Sans Light"/>
                </a:rPr>
                <a:t>INTRODUCTION TO YOLO</a:t>
              </a:r>
            </a:p>
          </p:txBody>
        </p:sp>
        <p:sp>
          <p:nvSpPr>
            <p:cNvPr id="7" name="TextBox 7"/>
            <p:cNvSpPr txBox="1"/>
            <p:nvPr/>
          </p:nvSpPr>
          <p:spPr>
            <a:xfrm>
              <a:off x="0" y="-57150"/>
              <a:ext cx="8647097" cy="1170517"/>
            </a:xfrm>
            <a:prstGeom prst="rect">
              <a:avLst/>
            </a:prstGeom>
          </p:spPr>
          <p:txBody>
            <a:bodyPr lIns="0" tIns="0" rIns="0" bIns="0" rtlCol="0" anchor="t">
              <a:spAutoFit/>
            </a:bodyPr>
            <a:lstStyle/>
            <a:p>
              <a:pPr>
                <a:lnSpc>
                  <a:spcPts val="7150"/>
                </a:lnSpc>
              </a:pPr>
              <a:r>
                <a:rPr lang="en-US" sz="5500">
                  <a:solidFill>
                    <a:srgbClr val="355E66"/>
                  </a:solidFill>
                  <a:latin typeface="Fira Sans Light"/>
                </a:rPr>
                <a:t>01</a:t>
              </a:r>
            </a:p>
          </p:txBody>
        </p:sp>
      </p:grpSp>
      <p:grpSp>
        <p:nvGrpSpPr>
          <p:cNvPr id="8" name="Group 8"/>
          <p:cNvGrpSpPr/>
          <p:nvPr/>
        </p:nvGrpSpPr>
        <p:grpSpPr>
          <a:xfrm>
            <a:off x="10217362" y="5675526"/>
            <a:ext cx="6485323" cy="2873375"/>
            <a:chOff x="0" y="0"/>
            <a:chExt cx="8647097" cy="3831167"/>
          </a:xfrm>
        </p:grpSpPr>
        <p:sp>
          <p:nvSpPr>
            <p:cNvPr id="9" name="TextBox 9"/>
            <p:cNvSpPr txBox="1"/>
            <p:nvPr/>
          </p:nvSpPr>
          <p:spPr>
            <a:xfrm>
              <a:off x="0" y="-57150"/>
              <a:ext cx="8647097" cy="1170517"/>
            </a:xfrm>
            <a:prstGeom prst="rect">
              <a:avLst/>
            </a:prstGeom>
          </p:spPr>
          <p:txBody>
            <a:bodyPr lIns="0" tIns="0" rIns="0" bIns="0" rtlCol="0" anchor="t">
              <a:spAutoFit/>
            </a:bodyPr>
            <a:lstStyle/>
            <a:p>
              <a:pPr>
                <a:lnSpc>
                  <a:spcPts val="7150"/>
                </a:lnSpc>
              </a:pPr>
              <a:r>
                <a:rPr lang="en-US" sz="5500">
                  <a:solidFill>
                    <a:srgbClr val="355E66"/>
                  </a:solidFill>
                  <a:latin typeface="Fira Sans Light"/>
                </a:rPr>
                <a:t>02</a:t>
              </a:r>
            </a:p>
          </p:txBody>
        </p:sp>
        <p:sp>
          <p:nvSpPr>
            <p:cNvPr id="10" name="TextBox 10"/>
            <p:cNvSpPr txBox="1"/>
            <p:nvPr/>
          </p:nvSpPr>
          <p:spPr>
            <a:xfrm>
              <a:off x="0" y="1611842"/>
              <a:ext cx="8647097" cy="2219325"/>
            </a:xfrm>
            <a:prstGeom prst="rect">
              <a:avLst/>
            </a:prstGeom>
          </p:spPr>
          <p:txBody>
            <a:bodyPr lIns="0" tIns="0" rIns="0" bIns="0" rtlCol="0" anchor="t">
              <a:spAutoFit/>
            </a:bodyPr>
            <a:lstStyle/>
            <a:p>
              <a:pPr>
                <a:lnSpc>
                  <a:spcPts val="6600"/>
                </a:lnSpc>
              </a:pPr>
              <a:r>
                <a:rPr lang="en-US" sz="5500">
                  <a:solidFill>
                    <a:srgbClr val="355E66"/>
                  </a:solidFill>
                  <a:latin typeface="Fira Sans Light"/>
                </a:rPr>
                <a:t>WHY YOLO IS USEFUL?</a:t>
              </a:r>
            </a:p>
          </p:txBody>
        </p:sp>
      </p:grpSp>
      <p:sp>
        <p:nvSpPr>
          <p:cNvPr id="12" name="AutoShape 12"/>
          <p:cNvSpPr/>
          <p:nvPr/>
        </p:nvSpPr>
        <p:spPr>
          <a:xfrm>
            <a:off x="10217362" y="4686300"/>
            <a:ext cx="6485323" cy="0"/>
          </a:xfrm>
          <a:prstGeom prst="line">
            <a:avLst/>
          </a:prstGeom>
          <a:ln w="9525" cap="rnd">
            <a:solidFill>
              <a:srgbClr val="355E66"/>
            </a:solidFill>
            <a:prstDash val="solid"/>
            <a:headEnd type="none" w="sm" len="sm"/>
            <a:tailEnd type="none" w="sm" len="sm"/>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EDD9"/>
        </a:solidFill>
        <a:effectLst/>
      </p:bgPr>
    </p:bg>
    <p:spTree>
      <p:nvGrpSpPr>
        <p:cNvPr id="1" name=""/>
        <p:cNvGrpSpPr/>
        <p:nvPr/>
      </p:nvGrpSpPr>
      <p:grpSpPr>
        <a:xfrm>
          <a:off x="0" y="0"/>
          <a:ext cx="0" cy="0"/>
          <a:chOff x="0" y="0"/>
          <a:chExt cx="0" cy="0"/>
        </a:xfrm>
      </p:grpSpPr>
      <p:grpSp>
        <p:nvGrpSpPr>
          <p:cNvPr id="2" name="Group 2"/>
          <p:cNvGrpSpPr/>
          <p:nvPr/>
        </p:nvGrpSpPr>
        <p:grpSpPr>
          <a:xfrm>
            <a:off x="1502851" y="1719843"/>
            <a:ext cx="5340079" cy="2438069"/>
            <a:chOff x="0" y="85725"/>
            <a:chExt cx="7120105" cy="3250758"/>
          </a:xfrm>
        </p:grpSpPr>
        <p:sp>
          <p:nvSpPr>
            <p:cNvPr id="3" name="TextBox 3"/>
            <p:cNvSpPr txBox="1"/>
            <p:nvPr/>
          </p:nvSpPr>
          <p:spPr>
            <a:xfrm>
              <a:off x="0" y="85725"/>
              <a:ext cx="7120105" cy="1937808"/>
            </a:xfrm>
            <a:prstGeom prst="rect">
              <a:avLst/>
            </a:prstGeom>
          </p:spPr>
          <p:txBody>
            <a:bodyPr lIns="0" tIns="0" rIns="0" bIns="0" rtlCol="0" anchor="t">
              <a:spAutoFit/>
            </a:bodyPr>
            <a:lstStyle/>
            <a:p>
              <a:pPr>
                <a:lnSpc>
                  <a:spcPts val="11000"/>
                </a:lnSpc>
              </a:pPr>
              <a:r>
                <a:rPr lang="en-US" sz="10000" dirty="0">
                  <a:solidFill>
                    <a:srgbClr val="355E66"/>
                  </a:solidFill>
                  <a:latin typeface="Fira Sans Light"/>
                </a:rPr>
                <a:t>Agenda</a:t>
              </a:r>
            </a:p>
          </p:txBody>
        </p:sp>
        <p:sp>
          <p:nvSpPr>
            <p:cNvPr id="4" name="TextBox 4"/>
            <p:cNvSpPr txBox="1"/>
            <p:nvPr/>
          </p:nvSpPr>
          <p:spPr>
            <a:xfrm>
              <a:off x="0" y="2587987"/>
              <a:ext cx="7120105" cy="748496"/>
            </a:xfrm>
            <a:prstGeom prst="rect">
              <a:avLst/>
            </a:prstGeom>
          </p:spPr>
          <p:txBody>
            <a:bodyPr lIns="0" tIns="0" rIns="0" bIns="0" rtlCol="0" anchor="t">
              <a:spAutoFit/>
            </a:bodyPr>
            <a:lstStyle/>
            <a:p>
              <a:pPr>
                <a:lnSpc>
                  <a:spcPts val="4550"/>
                </a:lnSpc>
              </a:pPr>
              <a:endParaRPr lang="en-US" sz="3500" dirty="0">
                <a:solidFill>
                  <a:srgbClr val="355E66"/>
                </a:solidFill>
                <a:latin typeface="Fira Sans Light Bold"/>
              </a:endParaRPr>
            </a:p>
          </p:txBody>
        </p:sp>
      </p:grpSp>
      <p:grpSp>
        <p:nvGrpSpPr>
          <p:cNvPr id="5" name="Group 5"/>
          <p:cNvGrpSpPr/>
          <p:nvPr/>
        </p:nvGrpSpPr>
        <p:grpSpPr>
          <a:xfrm>
            <a:off x="10217362" y="1655549"/>
            <a:ext cx="6485323" cy="2873375"/>
            <a:chOff x="0" y="0"/>
            <a:chExt cx="8647097" cy="3831167"/>
          </a:xfrm>
        </p:grpSpPr>
        <p:sp>
          <p:nvSpPr>
            <p:cNvPr id="6" name="TextBox 6"/>
            <p:cNvSpPr txBox="1"/>
            <p:nvPr/>
          </p:nvSpPr>
          <p:spPr>
            <a:xfrm>
              <a:off x="0" y="1611842"/>
              <a:ext cx="8647097" cy="2219325"/>
            </a:xfrm>
            <a:prstGeom prst="rect">
              <a:avLst/>
            </a:prstGeom>
          </p:spPr>
          <p:txBody>
            <a:bodyPr lIns="0" tIns="0" rIns="0" bIns="0" rtlCol="0" anchor="t">
              <a:spAutoFit/>
            </a:bodyPr>
            <a:lstStyle/>
            <a:p>
              <a:pPr>
                <a:lnSpc>
                  <a:spcPts val="6600"/>
                </a:lnSpc>
              </a:pPr>
              <a:r>
                <a:rPr lang="en-US" sz="5500">
                  <a:solidFill>
                    <a:srgbClr val="355E66"/>
                  </a:solidFill>
                  <a:latin typeface="Fira Sans Light"/>
                </a:rPr>
                <a:t>HISTORY AND MILESTONES</a:t>
              </a:r>
            </a:p>
          </p:txBody>
        </p:sp>
        <p:sp>
          <p:nvSpPr>
            <p:cNvPr id="7" name="TextBox 7"/>
            <p:cNvSpPr txBox="1"/>
            <p:nvPr/>
          </p:nvSpPr>
          <p:spPr>
            <a:xfrm>
              <a:off x="0" y="-57150"/>
              <a:ext cx="8647097" cy="1170517"/>
            </a:xfrm>
            <a:prstGeom prst="rect">
              <a:avLst/>
            </a:prstGeom>
          </p:spPr>
          <p:txBody>
            <a:bodyPr lIns="0" tIns="0" rIns="0" bIns="0" rtlCol="0" anchor="t">
              <a:spAutoFit/>
            </a:bodyPr>
            <a:lstStyle/>
            <a:p>
              <a:pPr>
                <a:lnSpc>
                  <a:spcPts val="7150"/>
                </a:lnSpc>
              </a:pPr>
              <a:r>
                <a:rPr lang="en-US" sz="5500">
                  <a:solidFill>
                    <a:srgbClr val="355E66"/>
                  </a:solidFill>
                  <a:latin typeface="Fira Sans Light"/>
                </a:rPr>
                <a:t>03</a:t>
              </a:r>
            </a:p>
          </p:txBody>
        </p:sp>
      </p:grpSp>
      <p:grpSp>
        <p:nvGrpSpPr>
          <p:cNvPr id="8" name="Group 8"/>
          <p:cNvGrpSpPr/>
          <p:nvPr/>
        </p:nvGrpSpPr>
        <p:grpSpPr>
          <a:xfrm>
            <a:off x="10217362" y="5675526"/>
            <a:ext cx="6485323" cy="2044700"/>
            <a:chOff x="0" y="0"/>
            <a:chExt cx="8647097" cy="2726267"/>
          </a:xfrm>
        </p:grpSpPr>
        <p:sp>
          <p:nvSpPr>
            <p:cNvPr id="9" name="TextBox 9"/>
            <p:cNvSpPr txBox="1"/>
            <p:nvPr/>
          </p:nvSpPr>
          <p:spPr>
            <a:xfrm>
              <a:off x="0" y="-57150"/>
              <a:ext cx="8647097" cy="1170517"/>
            </a:xfrm>
            <a:prstGeom prst="rect">
              <a:avLst/>
            </a:prstGeom>
          </p:spPr>
          <p:txBody>
            <a:bodyPr lIns="0" tIns="0" rIns="0" bIns="0" rtlCol="0" anchor="t">
              <a:spAutoFit/>
            </a:bodyPr>
            <a:lstStyle/>
            <a:p>
              <a:pPr>
                <a:lnSpc>
                  <a:spcPts val="7150"/>
                </a:lnSpc>
              </a:pPr>
              <a:r>
                <a:rPr lang="en-US" sz="5500">
                  <a:solidFill>
                    <a:srgbClr val="355E66"/>
                  </a:solidFill>
                  <a:latin typeface="Fira Sans Light"/>
                </a:rPr>
                <a:t>04</a:t>
              </a:r>
            </a:p>
          </p:txBody>
        </p:sp>
        <p:sp>
          <p:nvSpPr>
            <p:cNvPr id="10" name="TextBox 10"/>
            <p:cNvSpPr txBox="1"/>
            <p:nvPr/>
          </p:nvSpPr>
          <p:spPr>
            <a:xfrm>
              <a:off x="0" y="1611842"/>
              <a:ext cx="8647097" cy="1114425"/>
            </a:xfrm>
            <a:prstGeom prst="rect">
              <a:avLst/>
            </a:prstGeom>
          </p:spPr>
          <p:txBody>
            <a:bodyPr lIns="0" tIns="0" rIns="0" bIns="0" rtlCol="0" anchor="t">
              <a:spAutoFit/>
            </a:bodyPr>
            <a:lstStyle/>
            <a:p>
              <a:pPr>
                <a:lnSpc>
                  <a:spcPts val="6600"/>
                </a:lnSpc>
              </a:pPr>
              <a:r>
                <a:rPr lang="en-US" sz="5500">
                  <a:solidFill>
                    <a:srgbClr val="355E66"/>
                  </a:solidFill>
                  <a:latin typeface="Fira Sans Light"/>
                </a:rPr>
                <a:t>APPLICATIONS</a:t>
              </a:r>
            </a:p>
          </p:txBody>
        </p:sp>
      </p:grpSp>
      <p:sp>
        <p:nvSpPr>
          <p:cNvPr id="12" name="AutoShape 12"/>
          <p:cNvSpPr/>
          <p:nvPr/>
        </p:nvSpPr>
        <p:spPr>
          <a:xfrm>
            <a:off x="10217362" y="4686300"/>
            <a:ext cx="6485323" cy="0"/>
          </a:xfrm>
          <a:prstGeom prst="line">
            <a:avLst/>
          </a:prstGeom>
          <a:ln w="9525" cap="rnd">
            <a:solidFill>
              <a:srgbClr val="355E66"/>
            </a:solidFill>
            <a:prstDash val="solid"/>
            <a:headEnd type="none" w="sm" len="sm"/>
            <a:tailEnd type="none" w="sm" len="sm"/>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EDD9"/>
        </a:solidFill>
        <a:effectLst/>
      </p:bgPr>
    </p:bg>
    <p:spTree>
      <p:nvGrpSpPr>
        <p:cNvPr id="1" name=""/>
        <p:cNvGrpSpPr/>
        <p:nvPr/>
      </p:nvGrpSpPr>
      <p:grpSpPr>
        <a:xfrm>
          <a:off x="0" y="0"/>
          <a:ext cx="0" cy="0"/>
          <a:chOff x="0" y="0"/>
          <a:chExt cx="0" cy="0"/>
        </a:xfrm>
      </p:grpSpPr>
      <p:grpSp>
        <p:nvGrpSpPr>
          <p:cNvPr id="2" name="Group 2"/>
          <p:cNvGrpSpPr/>
          <p:nvPr/>
        </p:nvGrpSpPr>
        <p:grpSpPr>
          <a:xfrm>
            <a:off x="1502851" y="1655549"/>
            <a:ext cx="5340079" cy="2496615"/>
            <a:chOff x="0" y="0"/>
            <a:chExt cx="7120105" cy="3328820"/>
          </a:xfrm>
        </p:grpSpPr>
        <p:sp>
          <p:nvSpPr>
            <p:cNvPr id="3" name="TextBox 3"/>
            <p:cNvSpPr txBox="1"/>
            <p:nvPr/>
          </p:nvSpPr>
          <p:spPr>
            <a:xfrm>
              <a:off x="0" y="85725"/>
              <a:ext cx="7120105" cy="1937808"/>
            </a:xfrm>
            <a:prstGeom prst="rect">
              <a:avLst/>
            </a:prstGeom>
          </p:spPr>
          <p:txBody>
            <a:bodyPr lIns="0" tIns="0" rIns="0" bIns="0" rtlCol="0" anchor="t">
              <a:spAutoFit/>
            </a:bodyPr>
            <a:lstStyle/>
            <a:p>
              <a:pPr>
                <a:lnSpc>
                  <a:spcPts val="11000"/>
                </a:lnSpc>
              </a:pPr>
              <a:r>
                <a:rPr lang="en-US" sz="10000">
                  <a:solidFill>
                    <a:srgbClr val="355E66"/>
                  </a:solidFill>
                  <a:latin typeface="Fira Sans Light"/>
                </a:rPr>
                <a:t>Agenda</a:t>
              </a:r>
            </a:p>
          </p:txBody>
        </p:sp>
        <p:sp>
          <p:nvSpPr>
            <p:cNvPr id="4" name="TextBox 4"/>
            <p:cNvSpPr txBox="1"/>
            <p:nvPr/>
          </p:nvSpPr>
          <p:spPr>
            <a:xfrm>
              <a:off x="0" y="2587987"/>
              <a:ext cx="7120105" cy="740833"/>
            </a:xfrm>
            <a:prstGeom prst="rect">
              <a:avLst/>
            </a:prstGeom>
          </p:spPr>
          <p:txBody>
            <a:bodyPr lIns="0" tIns="0" rIns="0" bIns="0" rtlCol="0" anchor="t">
              <a:spAutoFit/>
            </a:bodyPr>
            <a:lstStyle/>
            <a:p>
              <a:pPr>
                <a:lnSpc>
                  <a:spcPts val="4550"/>
                </a:lnSpc>
              </a:pPr>
              <a:r>
                <a:rPr lang="en-US" sz="3500">
                  <a:solidFill>
                    <a:srgbClr val="355E66"/>
                  </a:solidFill>
                  <a:latin typeface="Fira Sans Light Bold"/>
                </a:rPr>
                <a:t>What's in store for today</a:t>
              </a:r>
            </a:p>
          </p:txBody>
        </p:sp>
      </p:grpSp>
      <p:grpSp>
        <p:nvGrpSpPr>
          <p:cNvPr id="5" name="Group 5"/>
          <p:cNvGrpSpPr/>
          <p:nvPr/>
        </p:nvGrpSpPr>
        <p:grpSpPr>
          <a:xfrm>
            <a:off x="10217362" y="1655549"/>
            <a:ext cx="6485323" cy="2873375"/>
            <a:chOff x="0" y="0"/>
            <a:chExt cx="8647097" cy="3831167"/>
          </a:xfrm>
        </p:grpSpPr>
        <p:sp>
          <p:nvSpPr>
            <p:cNvPr id="6" name="TextBox 6"/>
            <p:cNvSpPr txBox="1"/>
            <p:nvPr/>
          </p:nvSpPr>
          <p:spPr>
            <a:xfrm>
              <a:off x="0" y="1611842"/>
              <a:ext cx="8647097" cy="2219325"/>
            </a:xfrm>
            <a:prstGeom prst="rect">
              <a:avLst/>
            </a:prstGeom>
          </p:spPr>
          <p:txBody>
            <a:bodyPr lIns="0" tIns="0" rIns="0" bIns="0" rtlCol="0" anchor="t">
              <a:spAutoFit/>
            </a:bodyPr>
            <a:lstStyle/>
            <a:p>
              <a:pPr>
                <a:lnSpc>
                  <a:spcPts val="6600"/>
                </a:lnSpc>
              </a:pPr>
              <a:r>
                <a:rPr lang="en-US" sz="5500">
                  <a:solidFill>
                    <a:srgbClr val="355E66"/>
                  </a:solidFill>
                  <a:latin typeface="Fira Sans Light"/>
                </a:rPr>
                <a:t>OTHER OBJECT DETECTORS</a:t>
              </a:r>
            </a:p>
          </p:txBody>
        </p:sp>
        <p:sp>
          <p:nvSpPr>
            <p:cNvPr id="7" name="TextBox 7"/>
            <p:cNvSpPr txBox="1"/>
            <p:nvPr/>
          </p:nvSpPr>
          <p:spPr>
            <a:xfrm>
              <a:off x="0" y="-57150"/>
              <a:ext cx="8647097" cy="1170517"/>
            </a:xfrm>
            <a:prstGeom prst="rect">
              <a:avLst/>
            </a:prstGeom>
          </p:spPr>
          <p:txBody>
            <a:bodyPr lIns="0" tIns="0" rIns="0" bIns="0" rtlCol="0" anchor="t">
              <a:spAutoFit/>
            </a:bodyPr>
            <a:lstStyle/>
            <a:p>
              <a:pPr>
                <a:lnSpc>
                  <a:spcPts val="7150"/>
                </a:lnSpc>
              </a:pPr>
              <a:r>
                <a:rPr lang="en-US" sz="5500">
                  <a:solidFill>
                    <a:srgbClr val="355E66"/>
                  </a:solidFill>
                  <a:latin typeface="Fira Sans Light"/>
                </a:rPr>
                <a:t>05</a:t>
              </a:r>
            </a:p>
          </p:txBody>
        </p:sp>
      </p:grpSp>
      <p:grpSp>
        <p:nvGrpSpPr>
          <p:cNvPr id="8" name="Group 8"/>
          <p:cNvGrpSpPr/>
          <p:nvPr/>
        </p:nvGrpSpPr>
        <p:grpSpPr>
          <a:xfrm>
            <a:off x="10217362" y="5675526"/>
            <a:ext cx="6485323" cy="2044700"/>
            <a:chOff x="0" y="0"/>
            <a:chExt cx="8647097" cy="2726267"/>
          </a:xfrm>
        </p:grpSpPr>
        <p:sp>
          <p:nvSpPr>
            <p:cNvPr id="9" name="TextBox 9"/>
            <p:cNvSpPr txBox="1"/>
            <p:nvPr/>
          </p:nvSpPr>
          <p:spPr>
            <a:xfrm>
              <a:off x="0" y="-57150"/>
              <a:ext cx="8647097" cy="1170517"/>
            </a:xfrm>
            <a:prstGeom prst="rect">
              <a:avLst/>
            </a:prstGeom>
          </p:spPr>
          <p:txBody>
            <a:bodyPr lIns="0" tIns="0" rIns="0" bIns="0" rtlCol="0" anchor="t">
              <a:spAutoFit/>
            </a:bodyPr>
            <a:lstStyle/>
            <a:p>
              <a:pPr>
                <a:lnSpc>
                  <a:spcPts val="7150"/>
                </a:lnSpc>
              </a:pPr>
              <a:r>
                <a:rPr lang="en-US" sz="5500">
                  <a:solidFill>
                    <a:srgbClr val="355E66"/>
                  </a:solidFill>
                  <a:latin typeface="Fira Sans Light"/>
                </a:rPr>
                <a:t>06</a:t>
              </a:r>
            </a:p>
          </p:txBody>
        </p:sp>
        <p:sp>
          <p:nvSpPr>
            <p:cNvPr id="10" name="TextBox 10"/>
            <p:cNvSpPr txBox="1"/>
            <p:nvPr/>
          </p:nvSpPr>
          <p:spPr>
            <a:xfrm>
              <a:off x="0" y="1611842"/>
              <a:ext cx="8647097" cy="1114425"/>
            </a:xfrm>
            <a:prstGeom prst="rect">
              <a:avLst/>
            </a:prstGeom>
          </p:spPr>
          <p:txBody>
            <a:bodyPr lIns="0" tIns="0" rIns="0" bIns="0" rtlCol="0" anchor="t">
              <a:spAutoFit/>
            </a:bodyPr>
            <a:lstStyle/>
            <a:p>
              <a:pPr>
                <a:lnSpc>
                  <a:spcPts val="6600"/>
                </a:lnSpc>
              </a:pPr>
              <a:r>
                <a:rPr lang="en-US" sz="5500">
                  <a:solidFill>
                    <a:srgbClr val="355E66"/>
                  </a:solidFill>
                  <a:latin typeface="Fira Sans Light"/>
                </a:rPr>
                <a:t>KEY INSIGHTS</a:t>
              </a:r>
            </a:p>
          </p:txBody>
        </p:sp>
      </p:grpSp>
      <p:sp>
        <p:nvSpPr>
          <p:cNvPr id="12" name="AutoShape 12"/>
          <p:cNvSpPr/>
          <p:nvPr/>
        </p:nvSpPr>
        <p:spPr>
          <a:xfrm>
            <a:off x="10217362" y="4686300"/>
            <a:ext cx="6485323" cy="0"/>
          </a:xfrm>
          <a:prstGeom prst="line">
            <a:avLst/>
          </a:prstGeom>
          <a:ln w="9525" cap="rnd">
            <a:solidFill>
              <a:srgbClr val="355E66"/>
            </a:solidFill>
            <a:prstDash val="solid"/>
            <a:headEnd type="none" w="sm" len="sm"/>
            <a:tailEnd type="none" w="sm" len="sm"/>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55E6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892" r="2892"/>
          <a:stretch>
            <a:fillRect/>
          </a:stretch>
        </p:blipFill>
        <p:spPr>
          <a:xfrm>
            <a:off x="8150833" y="0"/>
            <a:ext cx="9108467" cy="6453188"/>
          </a:xfrm>
          <a:prstGeom prst="rect">
            <a:avLst/>
          </a:prstGeom>
        </p:spPr>
      </p:pic>
      <p:sp>
        <p:nvSpPr>
          <p:cNvPr id="3" name="AutoShape 3"/>
          <p:cNvSpPr/>
          <p:nvPr/>
        </p:nvSpPr>
        <p:spPr>
          <a:xfrm>
            <a:off x="1281557" y="6453188"/>
            <a:ext cx="5024008" cy="0"/>
          </a:xfrm>
          <a:prstGeom prst="line">
            <a:avLst/>
          </a:prstGeom>
          <a:ln w="9525" cap="rnd">
            <a:solidFill>
              <a:srgbClr val="FFFFFF"/>
            </a:solidFill>
            <a:prstDash val="solid"/>
            <a:headEnd type="none" w="sm" len="sm"/>
            <a:tailEnd type="none" w="sm" len="sm"/>
          </a:ln>
        </p:spPr>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533539" y="6678465"/>
            <a:ext cx="1924556" cy="2876375"/>
          </a:xfrm>
          <a:prstGeom prst="rect">
            <a:avLst/>
          </a:prstGeom>
        </p:spPr>
      </p:pic>
      <p:sp>
        <p:nvSpPr>
          <p:cNvPr id="5" name="TextBox 5"/>
          <p:cNvSpPr txBox="1"/>
          <p:nvPr/>
        </p:nvSpPr>
        <p:spPr>
          <a:xfrm>
            <a:off x="1281557" y="1114425"/>
            <a:ext cx="5024008" cy="2822575"/>
          </a:xfrm>
          <a:prstGeom prst="rect">
            <a:avLst/>
          </a:prstGeom>
        </p:spPr>
        <p:txBody>
          <a:bodyPr lIns="0" tIns="0" rIns="0" bIns="0" rtlCol="0" anchor="t">
            <a:spAutoFit/>
          </a:bodyPr>
          <a:lstStyle/>
          <a:p>
            <a:pPr>
              <a:lnSpc>
                <a:spcPts val="11000"/>
              </a:lnSpc>
            </a:pPr>
            <a:r>
              <a:rPr lang="en-US" sz="10000">
                <a:solidFill>
                  <a:srgbClr val="FFFFFF"/>
                </a:solidFill>
                <a:latin typeface="Fira Sans Light"/>
              </a:rPr>
              <a:t>WHAT IS YOLO?</a:t>
            </a:r>
          </a:p>
        </p:txBody>
      </p:sp>
      <p:grpSp>
        <p:nvGrpSpPr>
          <p:cNvPr id="6" name="Group 6"/>
          <p:cNvGrpSpPr/>
          <p:nvPr/>
        </p:nvGrpSpPr>
        <p:grpSpPr>
          <a:xfrm>
            <a:off x="8150833" y="6678465"/>
            <a:ext cx="9108467" cy="2579835"/>
            <a:chOff x="0" y="0"/>
            <a:chExt cx="12144622" cy="3439779"/>
          </a:xfrm>
        </p:grpSpPr>
        <p:sp>
          <p:nvSpPr>
            <p:cNvPr id="7" name="TextBox 7"/>
            <p:cNvSpPr txBox="1"/>
            <p:nvPr/>
          </p:nvSpPr>
          <p:spPr>
            <a:xfrm>
              <a:off x="0" y="0"/>
              <a:ext cx="12144622" cy="558800"/>
            </a:xfrm>
            <a:prstGeom prst="rect">
              <a:avLst/>
            </a:prstGeom>
          </p:spPr>
          <p:txBody>
            <a:bodyPr lIns="0" tIns="0" rIns="0" bIns="0" rtlCol="0" anchor="t">
              <a:spAutoFit/>
            </a:bodyPr>
            <a:lstStyle/>
            <a:p>
              <a:pPr>
                <a:lnSpc>
                  <a:spcPts val="3360"/>
                </a:lnSpc>
              </a:pPr>
              <a:r>
                <a:rPr lang="en-US" sz="2800">
                  <a:solidFill>
                    <a:srgbClr val="FFEDD9"/>
                  </a:solidFill>
                  <a:latin typeface="Fira Sans Light"/>
                </a:rPr>
                <a:t>DEFINITION</a:t>
              </a:r>
            </a:p>
          </p:txBody>
        </p:sp>
        <p:sp>
          <p:nvSpPr>
            <p:cNvPr id="8" name="TextBox 8"/>
            <p:cNvSpPr txBox="1"/>
            <p:nvPr/>
          </p:nvSpPr>
          <p:spPr>
            <a:xfrm>
              <a:off x="0" y="810879"/>
              <a:ext cx="12144622" cy="2628900"/>
            </a:xfrm>
            <a:prstGeom prst="rect">
              <a:avLst/>
            </a:prstGeom>
          </p:spPr>
          <p:txBody>
            <a:bodyPr lIns="0" tIns="0" rIns="0" bIns="0" rtlCol="0" anchor="t">
              <a:spAutoFit/>
            </a:bodyPr>
            <a:lstStyle/>
            <a:p>
              <a:pPr>
                <a:lnSpc>
                  <a:spcPts val="3900"/>
                </a:lnSpc>
              </a:pPr>
              <a:r>
                <a:rPr lang="en-US" sz="3000" b="1" dirty="0">
                  <a:latin typeface="Fira Sans Light"/>
                </a:rPr>
                <a:t>Standing for </a:t>
              </a:r>
              <a:r>
                <a:rPr lang="en-US" sz="3000" b="1" dirty="0">
                  <a:latin typeface="Fira Sans Light Bold"/>
                </a:rPr>
                <a:t>You Only Look Once, YOLO</a:t>
              </a:r>
              <a:r>
                <a:rPr lang="en-US" sz="3000" b="1" dirty="0">
                  <a:latin typeface="Fira Sans Light"/>
                </a:rPr>
                <a:t> is a regression algorithm that falls under the class of real-time object detection methods with a multitude of computer vision applications. </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EDD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613286" y="1952629"/>
            <a:ext cx="8794792" cy="5339695"/>
          </a:xfrm>
          <a:prstGeom prst="rect">
            <a:avLst/>
          </a:prstGeom>
        </p:spPr>
      </p:pic>
      <p:sp>
        <p:nvSpPr>
          <p:cNvPr id="3" name="TextBox 3"/>
          <p:cNvSpPr txBox="1"/>
          <p:nvPr/>
        </p:nvSpPr>
        <p:spPr>
          <a:xfrm>
            <a:off x="10099194" y="1943104"/>
            <a:ext cx="7851222" cy="2486025"/>
          </a:xfrm>
          <a:prstGeom prst="rect">
            <a:avLst/>
          </a:prstGeom>
        </p:spPr>
        <p:txBody>
          <a:bodyPr lIns="0" tIns="0" rIns="0" bIns="0" rtlCol="0" anchor="t">
            <a:spAutoFit/>
          </a:bodyPr>
          <a:lstStyle/>
          <a:p>
            <a:pPr algn="just">
              <a:lnSpc>
                <a:spcPts val="3932"/>
              </a:lnSpc>
              <a:spcBef>
                <a:spcPct val="0"/>
              </a:spcBef>
            </a:pPr>
            <a:r>
              <a:rPr lang="en-US" sz="3276">
                <a:solidFill>
                  <a:srgbClr val="000000"/>
                </a:solidFill>
                <a:latin typeface="Fira Sans Light Bold"/>
              </a:rPr>
              <a:t>YOLO </a:t>
            </a:r>
            <a:r>
              <a:rPr lang="en-US" sz="3276">
                <a:solidFill>
                  <a:srgbClr val="000000"/>
                </a:solidFill>
                <a:latin typeface="Fira Sans Light"/>
              </a:rPr>
              <a:t>combines what was once a </a:t>
            </a:r>
            <a:r>
              <a:rPr lang="en-US" sz="3276">
                <a:solidFill>
                  <a:srgbClr val="FF1616"/>
                </a:solidFill>
                <a:latin typeface="Fira Sans Light Bold"/>
              </a:rPr>
              <a:t>multi-step process</a:t>
            </a:r>
            <a:r>
              <a:rPr lang="en-US" sz="3276">
                <a:solidFill>
                  <a:srgbClr val="000000"/>
                </a:solidFill>
                <a:latin typeface="Fira Sans Light"/>
              </a:rPr>
              <a:t>, using a </a:t>
            </a:r>
            <a:r>
              <a:rPr lang="en-US" sz="3276">
                <a:solidFill>
                  <a:srgbClr val="FF1616"/>
                </a:solidFill>
                <a:latin typeface="Fira Sans Light Bold"/>
              </a:rPr>
              <a:t>single neural network</a:t>
            </a:r>
            <a:r>
              <a:rPr lang="en-US" sz="3276">
                <a:solidFill>
                  <a:srgbClr val="000000"/>
                </a:solidFill>
                <a:latin typeface="Fira Sans Light"/>
              </a:rPr>
              <a:t> to perform both </a:t>
            </a:r>
            <a:r>
              <a:rPr lang="en-US" sz="3276">
                <a:solidFill>
                  <a:srgbClr val="FF1616"/>
                </a:solidFill>
                <a:latin typeface="Fira Sans Light Bold"/>
              </a:rPr>
              <a:t>classification</a:t>
            </a:r>
            <a:r>
              <a:rPr lang="en-US" sz="3276">
                <a:solidFill>
                  <a:srgbClr val="000000"/>
                </a:solidFill>
                <a:latin typeface="Fira Sans Light"/>
              </a:rPr>
              <a:t> and </a:t>
            </a:r>
            <a:r>
              <a:rPr lang="en-US" sz="3276">
                <a:solidFill>
                  <a:srgbClr val="FF1616"/>
                </a:solidFill>
                <a:latin typeface="Fira Sans Light Bold"/>
              </a:rPr>
              <a:t>prediction of bounding boxes</a:t>
            </a:r>
            <a:r>
              <a:rPr lang="en-US" sz="3276">
                <a:solidFill>
                  <a:srgbClr val="000000"/>
                </a:solidFill>
                <a:latin typeface="Fira Sans Light"/>
              </a:rPr>
              <a:t> for detected objects. </a:t>
            </a:r>
          </a:p>
        </p:txBody>
      </p:sp>
      <p:sp>
        <p:nvSpPr>
          <p:cNvPr id="4" name="TextBox 4"/>
          <p:cNvSpPr txBox="1"/>
          <p:nvPr/>
        </p:nvSpPr>
        <p:spPr>
          <a:xfrm>
            <a:off x="10099194" y="4779113"/>
            <a:ext cx="7993896" cy="2486025"/>
          </a:xfrm>
          <a:prstGeom prst="rect">
            <a:avLst/>
          </a:prstGeom>
        </p:spPr>
        <p:txBody>
          <a:bodyPr lIns="0" tIns="0" rIns="0" bIns="0" rtlCol="0" anchor="t">
            <a:spAutoFit/>
          </a:bodyPr>
          <a:lstStyle/>
          <a:p>
            <a:pPr algn="just">
              <a:lnSpc>
                <a:spcPts val="3960"/>
              </a:lnSpc>
              <a:spcBef>
                <a:spcPct val="0"/>
              </a:spcBef>
            </a:pPr>
            <a:r>
              <a:rPr lang="en-US" sz="3300">
                <a:solidFill>
                  <a:srgbClr val="000000"/>
                </a:solidFill>
                <a:latin typeface="Fira Sans Light"/>
              </a:rPr>
              <a:t>As such, it is heavily optimized for detection performance and can run much faster than running two separate neural networks to detect and classify objects separately.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EDD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24657"/>
          <a:stretch>
            <a:fillRect/>
          </a:stretch>
        </p:blipFill>
        <p:spPr>
          <a:xfrm>
            <a:off x="608770" y="2746029"/>
            <a:ext cx="6565064" cy="5446026"/>
          </a:xfrm>
          <a:prstGeom prst="rect">
            <a:avLst/>
          </a:prstGeom>
        </p:spPr>
      </p:pic>
      <p:sp>
        <p:nvSpPr>
          <p:cNvPr id="3" name="TextBox 3"/>
          <p:cNvSpPr txBox="1"/>
          <p:nvPr/>
        </p:nvSpPr>
        <p:spPr>
          <a:xfrm>
            <a:off x="738987" y="1085850"/>
            <a:ext cx="3754080" cy="1076881"/>
          </a:xfrm>
          <a:prstGeom prst="rect">
            <a:avLst/>
          </a:prstGeom>
        </p:spPr>
        <p:txBody>
          <a:bodyPr lIns="0" tIns="0" rIns="0" bIns="0" rtlCol="0" anchor="t">
            <a:spAutoFit/>
          </a:bodyPr>
          <a:lstStyle/>
          <a:p>
            <a:pPr>
              <a:lnSpc>
                <a:spcPts val="8219"/>
              </a:lnSpc>
            </a:pPr>
            <a:r>
              <a:rPr lang="en-US" sz="7472">
                <a:solidFill>
                  <a:srgbClr val="000000"/>
                </a:solidFill>
                <a:latin typeface="Fira Sans Light"/>
              </a:rPr>
              <a:t>Creators</a:t>
            </a:r>
          </a:p>
        </p:txBody>
      </p:sp>
      <p:sp>
        <p:nvSpPr>
          <p:cNvPr id="4" name="TextBox 4"/>
          <p:cNvSpPr txBox="1"/>
          <p:nvPr/>
        </p:nvSpPr>
        <p:spPr>
          <a:xfrm>
            <a:off x="8147218" y="2736504"/>
            <a:ext cx="9836942" cy="6819900"/>
          </a:xfrm>
          <a:prstGeom prst="rect">
            <a:avLst/>
          </a:prstGeom>
        </p:spPr>
        <p:txBody>
          <a:bodyPr lIns="0" tIns="0" rIns="0" bIns="0" rtlCol="0" anchor="t">
            <a:spAutoFit/>
          </a:bodyPr>
          <a:lstStyle/>
          <a:p>
            <a:pPr>
              <a:lnSpc>
                <a:spcPts val="4920"/>
              </a:lnSpc>
              <a:spcBef>
                <a:spcPct val="0"/>
              </a:spcBef>
            </a:pPr>
            <a:r>
              <a:rPr lang="en-US" sz="4100">
                <a:solidFill>
                  <a:srgbClr val="000000"/>
                </a:solidFill>
                <a:latin typeface="Fira Sans Light Bold"/>
              </a:rPr>
              <a:t>Joseph Redmon</a:t>
            </a:r>
            <a:r>
              <a:rPr lang="en-US" sz="4100">
                <a:solidFill>
                  <a:srgbClr val="000000"/>
                </a:solidFill>
                <a:latin typeface="Fira Sans Light"/>
              </a:rPr>
              <a:t>, creator of the popular object detection algorithm YOLO (You Only Look Once), maintains the Darknet Neural Network Framework and the corresponding author of the papers </a:t>
            </a:r>
            <a:r>
              <a:rPr lang="en-US" sz="4100">
                <a:solidFill>
                  <a:srgbClr val="000000"/>
                </a:solidFill>
                <a:latin typeface="Fira Sans Light Bold"/>
              </a:rPr>
              <a:t>YOLOv1</a:t>
            </a:r>
            <a:r>
              <a:rPr lang="en-US" sz="4100">
                <a:solidFill>
                  <a:srgbClr val="000000"/>
                </a:solidFill>
                <a:latin typeface="Fira Sans Light"/>
              </a:rPr>
              <a:t>, </a:t>
            </a:r>
            <a:r>
              <a:rPr lang="en-US" sz="4100">
                <a:solidFill>
                  <a:srgbClr val="000000"/>
                </a:solidFill>
                <a:latin typeface="Fira Sans Light Bold"/>
              </a:rPr>
              <a:t>YOLO9000: Better, Faster, Stronger</a:t>
            </a:r>
            <a:r>
              <a:rPr lang="en-US" sz="4100">
                <a:solidFill>
                  <a:srgbClr val="000000"/>
                </a:solidFill>
                <a:latin typeface="Fira Sans Light Light"/>
              </a:rPr>
              <a:t> and </a:t>
            </a:r>
            <a:r>
              <a:rPr lang="en-US" sz="4100">
                <a:solidFill>
                  <a:srgbClr val="000000"/>
                </a:solidFill>
                <a:latin typeface="Fira Sans Light Bold"/>
              </a:rPr>
              <a:t>YOLOv3: An Incremental Improvement</a:t>
            </a:r>
            <a:r>
              <a:rPr lang="en-US" sz="4100">
                <a:solidFill>
                  <a:srgbClr val="000000"/>
                </a:solidFill>
                <a:latin typeface="Fira Sans Light Light"/>
              </a:rPr>
              <a:t>.</a:t>
            </a:r>
          </a:p>
          <a:p>
            <a:pPr>
              <a:lnSpc>
                <a:spcPts val="4920"/>
              </a:lnSpc>
              <a:spcBef>
                <a:spcPct val="0"/>
              </a:spcBef>
            </a:pPr>
            <a:endParaRPr lang="en-US" sz="4100">
              <a:solidFill>
                <a:srgbClr val="000000"/>
              </a:solidFill>
              <a:latin typeface="Fira Sans Light Light"/>
            </a:endParaRPr>
          </a:p>
          <a:p>
            <a:pPr>
              <a:lnSpc>
                <a:spcPts val="4920"/>
              </a:lnSpc>
              <a:spcBef>
                <a:spcPct val="0"/>
              </a:spcBef>
            </a:pPr>
            <a:endParaRPr lang="en-US" sz="4100">
              <a:solidFill>
                <a:srgbClr val="000000"/>
              </a:solidFill>
              <a:latin typeface="Fira Sans Light Light"/>
            </a:endParaRPr>
          </a:p>
          <a:p>
            <a:pPr>
              <a:lnSpc>
                <a:spcPts val="4920"/>
              </a:lnSpc>
              <a:spcBef>
                <a:spcPct val="0"/>
              </a:spcBef>
            </a:pPr>
            <a:r>
              <a:rPr lang="en-US" sz="4100">
                <a:solidFill>
                  <a:srgbClr val="000000"/>
                </a:solidFill>
                <a:latin typeface="Fira Sans Light"/>
              </a:rPr>
              <a: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EDD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50839" y="3381818"/>
            <a:ext cx="7274344" cy="2682414"/>
          </a:xfrm>
          <a:prstGeom prst="rect">
            <a:avLst/>
          </a:prstGeom>
        </p:spPr>
      </p:pic>
      <p:sp>
        <p:nvSpPr>
          <p:cNvPr id="3" name="TextBox 3"/>
          <p:cNvSpPr txBox="1"/>
          <p:nvPr/>
        </p:nvSpPr>
        <p:spPr>
          <a:xfrm>
            <a:off x="8147218" y="2888424"/>
            <a:ext cx="9836942" cy="5581650"/>
          </a:xfrm>
          <a:prstGeom prst="rect">
            <a:avLst/>
          </a:prstGeom>
        </p:spPr>
        <p:txBody>
          <a:bodyPr lIns="0" tIns="0" rIns="0" bIns="0" rtlCol="0" anchor="t">
            <a:spAutoFit/>
          </a:bodyPr>
          <a:lstStyle/>
          <a:p>
            <a:pPr>
              <a:lnSpc>
                <a:spcPts val="4920"/>
              </a:lnSpc>
              <a:spcBef>
                <a:spcPct val="0"/>
              </a:spcBef>
            </a:pPr>
            <a:r>
              <a:rPr lang="en-US" sz="4100">
                <a:solidFill>
                  <a:srgbClr val="000000"/>
                </a:solidFill>
                <a:latin typeface="Fira Sans Light"/>
              </a:rPr>
              <a:t>However, in Feb 21, 2020 Joseph Redmon  tweeted that he had ceased his computer vision research to avoid enabling potential misuse of the tech — citing in particular “</a:t>
            </a:r>
            <a:r>
              <a:rPr lang="en-US" sz="4100">
                <a:solidFill>
                  <a:srgbClr val="000000"/>
                </a:solidFill>
                <a:latin typeface="Fira Sans Light Bold"/>
              </a:rPr>
              <a:t>military applications and privacy concerns.</a:t>
            </a:r>
            <a:r>
              <a:rPr lang="en-US" sz="4100">
                <a:solidFill>
                  <a:srgbClr val="000000"/>
                </a:solidFill>
                <a:latin typeface="Fira Sans Light"/>
              </a:rPr>
              <a:t>”</a:t>
            </a:r>
          </a:p>
          <a:p>
            <a:pPr>
              <a:lnSpc>
                <a:spcPts val="4920"/>
              </a:lnSpc>
              <a:spcBef>
                <a:spcPct val="0"/>
              </a:spcBef>
            </a:pPr>
            <a:endParaRPr lang="en-US" sz="4100">
              <a:solidFill>
                <a:srgbClr val="000000"/>
              </a:solidFill>
              <a:latin typeface="Fira Sans Light"/>
            </a:endParaRPr>
          </a:p>
          <a:p>
            <a:pPr>
              <a:lnSpc>
                <a:spcPts val="4920"/>
              </a:lnSpc>
              <a:spcBef>
                <a:spcPct val="0"/>
              </a:spcBef>
            </a:pPr>
            <a:endParaRPr lang="en-US" sz="4100">
              <a:solidFill>
                <a:srgbClr val="000000"/>
              </a:solidFill>
              <a:latin typeface="Fira Sans Light"/>
            </a:endParaRPr>
          </a:p>
          <a:p>
            <a:pPr>
              <a:lnSpc>
                <a:spcPts val="4920"/>
              </a:lnSpc>
              <a:spcBef>
                <a:spcPct val="0"/>
              </a:spcBef>
            </a:pPr>
            <a:r>
              <a:rPr lang="en-US" sz="4100">
                <a:solidFill>
                  <a:srgbClr val="000000"/>
                </a:solidFill>
                <a:latin typeface="Fira Sans Light"/>
              </a:rPr>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EDD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b="375"/>
          <a:stretch>
            <a:fillRect/>
          </a:stretch>
        </p:blipFill>
        <p:spPr>
          <a:xfrm>
            <a:off x="807566" y="1983623"/>
            <a:ext cx="5778062" cy="5756360"/>
          </a:xfrm>
          <a:prstGeom prst="rect">
            <a:avLst/>
          </a:prstGeom>
        </p:spPr>
      </p:pic>
      <p:sp>
        <p:nvSpPr>
          <p:cNvPr id="3" name="TextBox 3"/>
          <p:cNvSpPr txBox="1"/>
          <p:nvPr/>
        </p:nvSpPr>
        <p:spPr>
          <a:xfrm>
            <a:off x="7018673" y="2147721"/>
            <a:ext cx="10980627" cy="5629275"/>
          </a:xfrm>
          <a:prstGeom prst="rect">
            <a:avLst/>
          </a:prstGeom>
        </p:spPr>
        <p:txBody>
          <a:bodyPr lIns="0" tIns="0" rIns="0" bIns="0" rtlCol="0" anchor="t">
            <a:spAutoFit/>
          </a:bodyPr>
          <a:lstStyle/>
          <a:p>
            <a:pPr>
              <a:lnSpc>
                <a:spcPts val="4431"/>
              </a:lnSpc>
              <a:spcBef>
                <a:spcPct val="0"/>
              </a:spcBef>
            </a:pPr>
            <a:r>
              <a:rPr lang="en-US" sz="3692">
                <a:solidFill>
                  <a:srgbClr val="000000"/>
                </a:solidFill>
                <a:latin typeface="Fira Sans Light Bold"/>
              </a:rPr>
              <a:t>Alexey</a:t>
            </a:r>
            <a:r>
              <a:rPr lang="en-US" sz="3692">
                <a:solidFill>
                  <a:srgbClr val="000000"/>
                </a:solidFill>
                <a:latin typeface="Fira Sans Light"/>
              </a:rPr>
              <a:t> is a research engineer with </a:t>
            </a:r>
            <a:r>
              <a:rPr lang="en-US" sz="3692">
                <a:solidFill>
                  <a:srgbClr val="000000"/>
                </a:solidFill>
                <a:latin typeface="Fira Sans Light Bold"/>
              </a:rPr>
              <a:t>six years</a:t>
            </a:r>
            <a:r>
              <a:rPr lang="en-US" sz="3692">
                <a:solidFill>
                  <a:srgbClr val="000000"/>
                </a:solidFill>
                <a:latin typeface="Fira Sans Light"/>
              </a:rPr>
              <a:t> of experience in </a:t>
            </a:r>
            <a:r>
              <a:rPr lang="en-US" sz="3692">
                <a:solidFill>
                  <a:srgbClr val="000000"/>
                </a:solidFill>
                <a:latin typeface="Fira Sans Light Bold"/>
              </a:rPr>
              <a:t>machine learning</a:t>
            </a:r>
            <a:r>
              <a:rPr lang="en-US" sz="3692">
                <a:solidFill>
                  <a:srgbClr val="000000"/>
                </a:solidFill>
                <a:latin typeface="Fira Sans Light"/>
              </a:rPr>
              <a:t> and </a:t>
            </a:r>
            <a:r>
              <a:rPr lang="en-US" sz="3692">
                <a:solidFill>
                  <a:srgbClr val="000000"/>
                </a:solidFill>
                <a:latin typeface="Fira Sans Light Bold"/>
              </a:rPr>
              <a:t>over sixteen years of experience</a:t>
            </a:r>
            <a:r>
              <a:rPr lang="en-US" sz="3692">
                <a:solidFill>
                  <a:srgbClr val="000000"/>
                </a:solidFill>
                <a:latin typeface="Fira Sans Light"/>
              </a:rPr>
              <a:t> as a </a:t>
            </a:r>
            <a:r>
              <a:rPr lang="en-US" sz="3692">
                <a:solidFill>
                  <a:srgbClr val="000000"/>
                </a:solidFill>
                <a:latin typeface="Fira Sans Light Bold"/>
              </a:rPr>
              <a:t>C++ developer</a:t>
            </a:r>
            <a:r>
              <a:rPr lang="en-US" sz="3692">
                <a:solidFill>
                  <a:srgbClr val="000000"/>
                </a:solidFill>
                <a:latin typeface="Fira Sans Light"/>
              </a:rPr>
              <a:t>. </a:t>
            </a:r>
          </a:p>
          <a:p>
            <a:pPr>
              <a:lnSpc>
                <a:spcPts val="4431"/>
              </a:lnSpc>
              <a:spcBef>
                <a:spcPct val="0"/>
              </a:spcBef>
            </a:pPr>
            <a:endParaRPr lang="en-US" sz="3692">
              <a:solidFill>
                <a:srgbClr val="000000"/>
              </a:solidFill>
              <a:latin typeface="Fira Sans Light"/>
            </a:endParaRPr>
          </a:p>
          <a:p>
            <a:pPr>
              <a:lnSpc>
                <a:spcPts val="4431"/>
              </a:lnSpc>
              <a:spcBef>
                <a:spcPct val="0"/>
              </a:spcBef>
            </a:pPr>
            <a:r>
              <a:rPr lang="en-US" sz="3692">
                <a:solidFill>
                  <a:srgbClr val="000000"/>
                </a:solidFill>
                <a:latin typeface="Fira Sans Light"/>
              </a:rPr>
              <a:t>He specializes in </a:t>
            </a:r>
            <a:r>
              <a:rPr lang="en-US" sz="3692">
                <a:solidFill>
                  <a:srgbClr val="000000"/>
                </a:solidFill>
                <a:latin typeface="Fira Sans Light Bold"/>
              </a:rPr>
              <a:t>PyTorch</a:t>
            </a:r>
            <a:r>
              <a:rPr lang="en-US" sz="3692">
                <a:solidFill>
                  <a:srgbClr val="000000"/>
                </a:solidFill>
                <a:latin typeface="Fira Sans Light"/>
              </a:rPr>
              <a:t>, </a:t>
            </a:r>
            <a:r>
              <a:rPr lang="en-US" sz="3692">
                <a:solidFill>
                  <a:srgbClr val="000000"/>
                </a:solidFill>
                <a:latin typeface="Fira Sans Light Bold"/>
              </a:rPr>
              <a:t>C++</a:t>
            </a:r>
            <a:r>
              <a:rPr lang="en-US" sz="3692">
                <a:solidFill>
                  <a:srgbClr val="000000"/>
                </a:solidFill>
                <a:latin typeface="Fira Sans Light"/>
              </a:rPr>
              <a:t> and </a:t>
            </a:r>
            <a:r>
              <a:rPr lang="en-US" sz="3692">
                <a:solidFill>
                  <a:srgbClr val="000000"/>
                </a:solidFill>
                <a:latin typeface="Fira Sans Light Bold"/>
              </a:rPr>
              <a:t>DNN‐framework Darknet</a:t>
            </a:r>
            <a:r>
              <a:rPr lang="en-US" sz="3692">
                <a:solidFill>
                  <a:srgbClr val="000000"/>
                </a:solidFill>
                <a:latin typeface="Fira Sans Light"/>
              </a:rPr>
              <a:t> as well as developing a state‐of‐the‐art neural network for computer vision such as </a:t>
            </a:r>
            <a:r>
              <a:rPr lang="en-US" sz="3692">
                <a:solidFill>
                  <a:srgbClr val="000000"/>
                </a:solidFill>
                <a:latin typeface="Fira Sans Light Bold"/>
              </a:rPr>
              <a:t>YOLOv4 / Scaled‐YOLOv4</a:t>
            </a:r>
            <a:r>
              <a:rPr lang="en-US" sz="3692">
                <a:solidFill>
                  <a:srgbClr val="000000"/>
                </a:solidFill>
                <a:latin typeface="Fira Sans Light"/>
              </a:rPr>
              <a:t>, which is used by the </a:t>
            </a:r>
            <a:r>
              <a:rPr lang="en-US" sz="3692">
                <a:solidFill>
                  <a:srgbClr val="000000"/>
                </a:solidFill>
                <a:latin typeface="Fira Sans Light Bold"/>
              </a:rPr>
              <a:t>Taiwan government</a:t>
            </a:r>
            <a:r>
              <a:rPr lang="en-US" sz="3692">
                <a:solidFill>
                  <a:srgbClr val="000000"/>
                </a:solidFill>
                <a:latin typeface="Fira Sans Light"/>
              </a:rPr>
              <a:t>, </a:t>
            </a:r>
            <a:r>
              <a:rPr lang="en-US" sz="3692">
                <a:solidFill>
                  <a:srgbClr val="000000"/>
                </a:solidFill>
                <a:latin typeface="Fira Sans Light Bold"/>
              </a:rPr>
              <a:t>BMW Innovation Lab</a:t>
            </a:r>
            <a:r>
              <a:rPr lang="en-US" sz="3692">
                <a:solidFill>
                  <a:srgbClr val="000000"/>
                </a:solidFill>
                <a:latin typeface="Fira Sans Light"/>
              </a:rPr>
              <a:t>, </a:t>
            </a:r>
            <a:r>
              <a:rPr lang="en-US" sz="3692">
                <a:solidFill>
                  <a:srgbClr val="000000"/>
                </a:solidFill>
                <a:latin typeface="Fira Sans Light Bold"/>
              </a:rPr>
              <a:t>Amazon</a:t>
            </a:r>
            <a:r>
              <a:rPr lang="en-US" sz="3692">
                <a:solidFill>
                  <a:srgbClr val="000000"/>
                </a:solidFill>
                <a:latin typeface="Fira Sans Light"/>
              </a:rPr>
              <a:t>, and other companies. </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docProps/app.xml><?xml version="1.0" encoding="utf-8"?>
<Properties xmlns="http://schemas.openxmlformats.org/officeDocument/2006/extended-properties" xmlns:vt="http://schemas.openxmlformats.org/officeDocument/2006/docPropsVTypes">
  <Template>TM03457452[[fn=Celestial]]</Template>
  <TotalTime>6</TotalTime>
  <Words>1112</Words>
  <Application>Microsoft Office PowerPoint</Application>
  <PresentationFormat>Custom</PresentationFormat>
  <Paragraphs>90</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Fira Sans Light Bold</vt:lpstr>
      <vt:lpstr>Calibri Light</vt:lpstr>
      <vt:lpstr>Calibri</vt:lpstr>
      <vt:lpstr>Fira Sans Light Light</vt:lpstr>
      <vt:lpstr>Fira Sans Light</vt:lpstr>
      <vt:lpstr>Arial</vt:lpstr>
      <vt:lpstr>Celestial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YOLO</dc:title>
  <dc:creator>Dhruvraj</dc:creator>
  <cp:lastModifiedBy>Dhruvraj Lathiya</cp:lastModifiedBy>
  <cp:revision>2</cp:revision>
  <dcterms:created xsi:type="dcterms:W3CDTF">2006-08-16T00:00:00Z</dcterms:created>
  <dcterms:modified xsi:type="dcterms:W3CDTF">2023-04-12T18:27:33Z</dcterms:modified>
  <dc:identifier>DAFInZU3fXs</dc:identifier>
</cp:coreProperties>
</file>